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3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2572-5745-485E-985B-D009725042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Algerian" panose="04020705040A02060702" pitchFamily="82" charset="0"/>
              </a:rPr>
              <a:t>TECHNIQUES DE MULTIPLICATION VEGETALE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D2A8E-5B54-4342-AEA7-A1B98D517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38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99C8-9443-4C23-B707-8187651E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Marcottage de la vigne</a:t>
            </a:r>
          </a:p>
        </p:txBody>
      </p:sp>
      <p:pic>
        <p:nvPicPr>
          <p:cNvPr id="4" name="Image 35">
            <a:extLst>
              <a:ext uri="{FF2B5EF4-FFF2-40B4-BE49-F238E27FC236}">
                <a16:creationId xmlns:a16="http://schemas.microsoft.com/office/drawing/2014/main" id="{910114C1-C154-4462-BF2D-A116C3F2BC3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697" t="23251" r="31261" b="23163"/>
          <a:stretch/>
        </p:blipFill>
        <p:spPr bwMode="auto">
          <a:xfrm>
            <a:off x="677334" y="1930400"/>
            <a:ext cx="4729553" cy="3974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37">
            <a:extLst>
              <a:ext uri="{FF2B5EF4-FFF2-40B4-BE49-F238E27FC236}">
                <a16:creationId xmlns:a16="http://schemas.microsoft.com/office/drawing/2014/main" id="{247C7C16-F4F1-4C50-A7FF-4FA674FF1F5B}"/>
              </a:ext>
            </a:extLst>
          </p:cNvPr>
          <p:cNvPicPr/>
          <p:nvPr/>
        </p:nvPicPr>
        <p:blipFill rotWithShape="1">
          <a:blip r:embed="rId3"/>
          <a:srcRect l="31161" t="22826" r="31869" b="22968"/>
          <a:stretch/>
        </p:blipFill>
        <p:spPr bwMode="auto">
          <a:xfrm>
            <a:off x="5658679" y="2067338"/>
            <a:ext cx="4598506" cy="3837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53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A71D-2AB0-4ED5-8470-ED38E749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greffage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7B4EE-883F-4F38-B32C-878FCFBD92F0}"/>
              </a:ext>
            </a:extLst>
          </p:cNvPr>
          <p:cNvSpPr/>
          <p:nvPr/>
        </p:nvSpPr>
        <p:spPr>
          <a:xfrm>
            <a:off x="677334" y="1709529"/>
            <a:ext cx="4597031" cy="43318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Technique de multiplication végétative des arbres et arbrisseaux qui consiste à insérer une branche portant des bourgeons ( = greffon) sur une autre plante poussant au sol 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 = porte-greffe).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porte-greffe ou sujet fournit la vigueur, le greffon ou scion apporte les caractères que l’on veut conserver</a:t>
            </a:r>
            <a:r>
              <a:rPr lang="fr-FR" dirty="0"/>
              <a:t>.</a:t>
            </a:r>
          </a:p>
        </p:txBody>
      </p:sp>
      <p:pic>
        <p:nvPicPr>
          <p:cNvPr id="5" name="Image 9" descr="projet sur la multiplication vegetative (in vitro) - YouTube">
            <a:extLst>
              <a:ext uri="{FF2B5EF4-FFF2-40B4-BE49-F238E27FC236}">
                <a16:creationId xmlns:a16="http://schemas.microsoft.com/office/drawing/2014/main" id="{F14E264E-AFF7-4640-A0B7-69529BE2123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r="6121" b="8483"/>
          <a:stretch/>
        </p:blipFill>
        <p:spPr bwMode="auto">
          <a:xfrm>
            <a:off x="5274364" y="1709529"/>
            <a:ext cx="4916558" cy="4331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85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DAFCD-EF8A-49B7-B541-A9D9F177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7" descr="La multiplication végétative">
            <a:extLst>
              <a:ext uri="{FF2B5EF4-FFF2-40B4-BE49-F238E27FC236}">
                <a16:creationId xmlns:a16="http://schemas.microsoft.com/office/drawing/2014/main" id="{3CC51A9B-725C-4161-B913-2ED089EE34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4" y="2398643"/>
            <a:ext cx="4956312" cy="308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38D21D-4E5E-47E3-B504-2B8D748FA785}"/>
              </a:ext>
            </a:extLst>
          </p:cNvPr>
          <p:cNvSpPr/>
          <p:nvPr/>
        </p:nvSpPr>
        <p:spPr>
          <a:xfrm>
            <a:off x="4161183" y="2146851"/>
            <a:ext cx="1298713" cy="5035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greffon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33CE9-B081-45BF-BF4A-FEBDA27A369B}"/>
              </a:ext>
            </a:extLst>
          </p:cNvPr>
          <p:cNvSpPr/>
          <p:nvPr/>
        </p:nvSpPr>
        <p:spPr>
          <a:xfrm>
            <a:off x="4187687" y="5562290"/>
            <a:ext cx="1444488" cy="7862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Porte-greffe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3F7C1D-A81F-442F-B3FF-C652CD1D2EBC}"/>
              </a:ext>
            </a:extLst>
          </p:cNvPr>
          <p:cNvCxnSpPr/>
          <p:nvPr/>
        </p:nvCxnSpPr>
        <p:spPr>
          <a:xfrm flipH="1" flipV="1">
            <a:off x="3790122" y="4770783"/>
            <a:ext cx="543339" cy="1073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728727-BF65-4CF8-930D-7BDC24F9ACFA}"/>
              </a:ext>
            </a:extLst>
          </p:cNvPr>
          <p:cNvCxnSpPr/>
          <p:nvPr/>
        </p:nvCxnSpPr>
        <p:spPr>
          <a:xfrm flipV="1">
            <a:off x="5208104" y="4797287"/>
            <a:ext cx="887896" cy="94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10BD66-FCCF-47A2-A544-819B16D93F1B}"/>
              </a:ext>
            </a:extLst>
          </p:cNvPr>
          <p:cNvCxnSpPr/>
          <p:nvPr/>
        </p:nvCxnSpPr>
        <p:spPr>
          <a:xfrm flipH="1">
            <a:off x="3591339" y="2531165"/>
            <a:ext cx="742122" cy="26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33182E-6FF6-4C71-938F-2593F756E7CD}"/>
              </a:ext>
            </a:extLst>
          </p:cNvPr>
          <p:cNvCxnSpPr/>
          <p:nvPr/>
        </p:nvCxnSpPr>
        <p:spPr>
          <a:xfrm>
            <a:off x="5208104" y="2555460"/>
            <a:ext cx="795131" cy="563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6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DB4C-2A45-47EF-A3E5-45684049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11" descr="Greffage : les techniques pour multiplier et booster vos plantes">
            <a:extLst>
              <a:ext uri="{FF2B5EF4-FFF2-40B4-BE49-F238E27FC236}">
                <a16:creationId xmlns:a16="http://schemas.microsoft.com/office/drawing/2014/main" id="{7324F8E2-5332-4891-8FCC-F3DA8D47B53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8"/>
          <a:stretch/>
        </p:blipFill>
        <p:spPr bwMode="auto">
          <a:xfrm>
            <a:off x="677334" y="1219200"/>
            <a:ext cx="483557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15" descr="La multiplication végétative">
            <a:extLst>
              <a:ext uri="{FF2B5EF4-FFF2-40B4-BE49-F238E27FC236}">
                <a16:creationId xmlns:a16="http://schemas.microsoft.com/office/drawing/2014/main" id="{887DF0E6-6164-454E-B6CB-7A72916A78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69" y="1219200"/>
            <a:ext cx="4717773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9273C3-D11F-40BE-ABC4-C573752AF5DD}"/>
              </a:ext>
            </a:extLst>
          </p:cNvPr>
          <p:cNvSpPr/>
          <p:nvPr/>
        </p:nvSpPr>
        <p:spPr>
          <a:xfrm>
            <a:off x="1073426" y="1550504"/>
            <a:ext cx="1060174" cy="583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greffons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51F5BD-87EC-4B8E-ABFA-91DFFC24B18A}"/>
              </a:ext>
            </a:extLst>
          </p:cNvPr>
          <p:cNvCxnSpPr/>
          <p:nvPr/>
        </p:nvCxnSpPr>
        <p:spPr>
          <a:xfrm>
            <a:off x="2252870" y="1930400"/>
            <a:ext cx="11529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9D751C-1AA0-4D9C-A355-14EBB473CFC5}"/>
              </a:ext>
            </a:extLst>
          </p:cNvPr>
          <p:cNvCxnSpPr/>
          <p:nvPr/>
        </p:nvCxnSpPr>
        <p:spPr>
          <a:xfrm>
            <a:off x="2252870" y="1930400"/>
            <a:ext cx="1709530" cy="441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4EE9C1-3916-45EC-9D95-EFA42995AC0E}"/>
              </a:ext>
            </a:extLst>
          </p:cNvPr>
          <p:cNvSpPr/>
          <p:nvPr/>
        </p:nvSpPr>
        <p:spPr>
          <a:xfrm>
            <a:off x="848139" y="3803374"/>
            <a:ext cx="1590261" cy="583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Porte-greffe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51FA6C-BF04-44DE-81A1-55F3D5576A09}"/>
              </a:ext>
            </a:extLst>
          </p:cNvPr>
          <p:cNvCxnSpPr/>
          <p:nvPr/>
        </p:nvCxnSpPr>
        <p:spPr>
          <a:xfrm>
            <a:off x="2438400" y="4214191"/>
            <a:ext cx="967409" cy="172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2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F2A3-C846-42C8-842A-C7A52002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fr-FR" sz="4000" dirty="0">
                <a:solidFill>
                  <a:srgbClr val="7030A0"/>
                </a:solidFill>
              </a:rPr>
            </a:br>
            <a:br>
              <a:rPr lang="fr-FR" sz="4000" dirty="0">
                <a:solidFill>
                  <a:srgbClr val="7030A0"/>
                </a:solidFill>
              </a:rPr>
            </a:br>
            <a:r>
              <a:rPr lang="fr-FR" sz="4800" dirty="0">
                <a:solidFill>
                  <a:srgbClr val="7030A0"/>
                </a:solidFill>
                <a:latin typeface="Copperplate Gothic Bold" panose="020E0705020206020404" pitchFamily="34" charset="0"/>
              </a:rPr>
              <a:t>Micro propagation ou </a:t>
            </a:r>
            <a:br>
              <a:rPr lang="fr-FR" sz="4800" dirty="0">
                <a:solidFill>
                  <a:srgbClr val="7030A0"/>
                </a:solidFill>
                <a:latin typeface="Copperplate Gothic Bold" panose="020E0705020206020404" pitchFamily="34" charset="0"/>
              </a:rPr>
            </a:br>
            <a:r>
              <a:rPr lang="fr-FR" sz="4800" dirty="0">
                <a:solidFill>
                  <a:srgbClr val="7030A0"/>
                </a:solidFill>
                <a:latin typeface="Copperplate Gothic Bold" panose="020E0705020206020404" pitchFamily="34" charset="0"/>
              </a:rPr>
              <a:t>culture in vitro</a:t>
            </a:r>
            <a:br>
              <a:rPr lang="fr-FR" sz="4800" dirty="0">
                <a:solidFill>
                  <a:srgbClr val="7030A0"/>
                </a:solidFill>
                <a:latin typeface="Copperplate Gothic Bold" panose="020E0705020206020404" pitchFamily="34" charset="0"/>
              </a:rPr>
            </a:br>
            <a:r>
              <a:rPr lang="fr-FR" sz="4800" dirty="0">
                <a:solidFill>
                  <a:srgbClr val="7030A0"/>
                </a:solidFill>
                <a:latin typeface="Copperplate Gothic Bold" panose="020E0705020206020404" pitchFamily="34" charset="0"/>
              </a:rPr>
              <a:t>(C I V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EB3E-8352-444A-AE84-91B8EEBA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23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A6D8-FD7B-493B-97F8-25BD8B48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7D06-2D05-4B14-8BFF-8D9C8B2BE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La CIV est un mode de multiplication végétative artificielle réalisé à partir de cellules végétales cultivées dans un milieu de culture approprié. </a:t>
            </a:r>
          </a:p>
        </p:txBody>
      </p:sp>
    </p:spTree>
    <p:extLst>
      <p:ext uri="{BB962C8B-B14F-4D97-AF65-F5344CB8AC3E}">
        <p14:creationId xmlns:p14="http://schemas.microsoft.com/office/powerpoint/2010/main" val="413864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6315-1E36-4D75-A9AB-604AEAF6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77C7-DD20-4AA1-9EF7-E731C4C39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B050"/>
                </a:solidFill>
              </a:rPr>
              <a:t>Caractéristiques du milieu de culture</a:t>
            </a:r>
          </a:p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 milieu artificiel comprend:</a:t>
            </a:r>
          </a:p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¤ de l’eau</a:t>
            </a:r>
          </a:p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¤ des éléments minéraux</a:t>
            </a:r>
          </a:p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¤ des éléments organiques</a:t>
            </a:r>
          </a:p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¤ des régulateurs de croissance ou Hormones végétales</a:t>
            </a:r>
          </a:p>
          <a:p>
            <a:pPr marL="0" indent="0"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34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1C14-9416-4C40-AC71-E89E4629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0070C0"/>
                </a:solidFill>
              </a:rPr>
              <a:t>Etapes de la CIV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2FF75-1DF0-4B31-BF41-60B4C52C58C1}"/>
              </a:ext>
            </a:extLst>
          </p:cNvPr>
          <p:cNvSpPr/>
          <p:nvPr/>
        </p:nvSpPr>
        <p:spPr>
          <a:xfrm>
            <a:off x="677335" y="2160589"/>
            <a:ext cx="2516440" cy="390890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Une feuille provenant du plant mère est prélevée, puis nettoyée et désinfectée</a:t>
            </a:r>
            <a:r>
              <a:rPr lang="fr-FR" dirty="0"/>
              <a:t>. </a:t>
            </a:r>
          </a:p>
        </p:txBody>
      </p:sp>
      <p:pic>
        <p:nvPicPr>
          <p:cNvPr id="13" name="Image 16">
            <a:extLst>
              <a:ext uri="{FF2B5EF4-FFF2-40B4-BE49-F238E27FC236}">
                <a16:creationId xmlns:a16="http://schemas.microsoft.com/office/drawing/2014/main" id="{DC3C06BB-18E9-4D83-A283-0B918027EA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0295" t="13151" r="44703" b="69174"/>
          <a:stretch/>
        </p:blipFill>
        <p:spPr bwMode="auto">
          <a:xfrm>
            <a:off x="3420899" y="2160589"/>
            <a:ext cx="2516441" cy="1818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BE2D1E8E-24C6-4C68-842E-219B6AE05DF7}"/>
              </a:ext>
            </a:extLst>
          </p:cNvPr>
          <p:cNvPicPr/>
          <p:nvPr/>
        </p:nvPicPr>
        <p:blipFill rotWithShape="1">
          <a:blip r:embed="rId2"/>
          <a:srcRect l="55532" t="13151" r="35349" b="69174"/>
          <a:stretch/>
        </p:blipFill>
        <p:spPr bwMode="auto">
          <a:xfrm>
            <a:off x="5937341" y="1930401"/>
            <a:ext cx="1476375" cy="1839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6">
            <a:extLst>
              <a:ext uri="{FF2B5EF4-FFF2-40B4-BE49-F238E27FC236}">
                <a16:creationId xmlns:a16="http://schemas.microsoft.com/office/drawing/2014/main" id="{414B6642-A5D5-429D-98B7-499C99FBB933}"/>
              </a:ext>
            </a:extLst>
          </p:cNvPr>
          <p:cNvPicPr/>
          <p:nvPr/>
        </p:nvPicPr>
        <p:blipFill rotWithShape="1">
          <a:blip r:embed="rId2"/>
          <a:srcRect l="63064" t="10954" r="30582" b="74089"/>
          <a:stretch/>
        </p:blipFill>
        <p:spPr bwMode="auto">
          <a:xfrm>
            <a:off x="7216485" y="1704437"/>
            <a:ext cx="1781741" cy="160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9414B923-504E-4DF1-8BC8-8B768AB721BF}"/>
              </a:ext>
            </a:extLst>
          </p:cNvPr>
          <p:cNvPicPr/>
          <p:nvPr/>
        </p:nvPicPr>
        <p:blipFill rotWithShape="1">
          <a:blip r:embed="rId2"/>
          <a:srcRect l="62182" t="27271" r="26816" b="55366"/>
          <a:stretch/>
        </p:blipFill>
        <p:spPr bwMode="auto">
          <a:xfrm>
            <a:off x="6523128" y="3429000"/>
            <a:ext cx="2743566" cy="2306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02C415-7D54-4651-B0B6-E2260013C2AF}"/>
              </a:ext>
            </a:extLst>
          </p:cNvPr>
          <p:cNvSpPr/>
          <p:nvPr/>
        </p:nvSpPr>
        <p:spPr>
          <a:xfrm>
            <a:off x="677334" y="2160589"/>
            <a:ext cx="2516440" cy="39525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Une feuille provenant du plant mère est prélevée, puis nettoyée et désinfectée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EF077-AFC4-4D68-9104-67858C57467C}"/>
              </a:ext>
            </a:extLst>
          </p:cNvPr>
          <p:cNvSpPr/>
          <p:nvPr/>
        </p:nvSpPr>
        <p:spPr>
          <a:xfrm>
            <a:off x="3538330" y="3785078"/>
            <a:ext cx="1881809" cy="583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Plante mère</a:t>
            </a:r>
          </a:p>
        </p:txBody>
      </p:sp>
    </p:spTree>
    <p:extLst>
      <p:ext uri="{BB962C8B-B14F-4D97-AF65-F5344CB8AC3E}">
        <p14:creationId xmlns:p14="http://schemas.microsoft.com/office/powerpoint/2010/main" val="160492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07CD-71F8-4CE4-969E-1829360E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D1879-7272-41C5-B755-2A67294D8BFB}"/>
              </a:ext>
            </a:extLst>
          </p:cNvPr>
          <p:cNvSpPr/>
          <p:nvPr/>
        </p:nvSpPr>
        <p:spPr>
          <a:xfrm>
            <a:off x="677334" y="1930401"/>
            <a:ext cx="2564630" cy="40686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Puis un explant est ensemencé dans un milieu de culture propice à la formation de bourgeons adventifs</a:t>
            </a:r>
            <a:r>
              <a:rPr lang="fr-FR" dirty="0"/>
              <a:t>.</a:t>
            </a:r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29564884-139F-47E2-A0F9-F04F70DAA6F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0535" t="29155" r="34286" b="49612"/>
          <a:stretch/>
        </p:blipFill>
        <p:spPr bwMode="auto">
          <a:xfrm>
            <a:off x="3588051" y="1930400"/>
            <a:ext cx="4572276" cy="3749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1E920E-DD87-4263-9DD6-FDFA734B7410}"/>
              </a:ext>
            </a:extLst>
          </p:cNvPr>
          <p:cNvSpPr/>
          <p:nvPr/>
        </p:nvSpPr>
        <p:spPr>
          <a:xfrm>
            <a:off x="677334" y="1930400"/>
            <a:ext cx="2582701" cy="4068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Puis un explant est ensemencé dans un milieu de culture propice à la formation de bourgeons adventifs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3203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1375-07F5-4DC7-A0E0-212699F0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B40F9-5AC2-4A63-8BDC-196DD0CC7BB8}"/>
              </a:ext>
            </a:extLst>
          </p:cNvPr>
          <p:cNvSpPr/>
          <p:nvPr/>
        </p:nvSpPr>
        <p:spPr>
          <a:xfrm>
            <a:off x="677334" y="2175470"/>
            <a:ext cx="3550109" cy="388077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Ceux-ci sont multipliés par repiquages successifs et les plantules sont ensuite régénérées, formant d'abord les tiges et les feuilles, puis les racines</a:t>
            </a: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55163B3E-0641-4140-825F-9A0AB30E6D67}"/>
              </a:ext>
            </a:extLst>
          </p:cNvPr>
          <p:cNvPicPr/>
          <p:nvPr/>
        </p:nvPicPr>
        <p:blipFill rotWithShape="1">
          <a:blip r:embed="rId2"/>
          <a:srcRect l="41475" t="66077" r="46819" b="11539"/>
          <a:stretch/>
        </p:blipFill>
        <p:spPr bwMode="auto">
          <a:xfrm>
            <a:off x="7175844" y="3869634"/>
            <a:ext cx="2272956" cy="2403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DBE9C7-4ACA-470F-A78B-72FB6B035E21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989983" y="4717774"/>
            <a:ext cx="1185861" cy="3533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age 16">
            <a:extLst>
              <a:ext uri="{FF2B5EF4-FFF2-40B4-BE49-F238E27FC236}">
                <a16:creationId xmlns:a16="http://schemas.microsoft.com/office/drawing/2014/main" id="{4229BB0D-5454-4129-9226-850950797F8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0588" t="42125" r="49880" b="36118"/>
          <a:stretch/>
        </p:blipFill>
        <p:spPr bwMode="auto">
          <a:xfrm>
            <a:off x="4318735" y="2213111"/>
            <a:ext cx="2181664" cy="2577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323C8-9F9E-457F-9B99-87925C770E1B}"/>
              </a:ext>
            </a:extLst>
          </p:cNvPr>
          <p:cNvSpPr/>
          <p:nvPr/>
        </p:nvSpPr>
        <p:spPr>
          <a:xfrm>
            <a:off x="5883965" y="2175470"/>
            <a:ext cx="715618" cy="3689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582061-B0A1-4387-A79D-5D1CFE81DC92}"/>
              </a:ext>
            </a:extLst>
          </p:cNvPr>
          <p:cNvSpPr/>
          <p:nvPr/>
        </p:nvSpPr>
        <p:spPr>
          <a:xfrm>
            <a:off x="7381461" y="3869635"/>
            <a:ext cx="396091" cy="4638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DA300-53F1-4679-ACB2-E0CAE6F404E7}"/>
              </a:ext>
            </a:extLst>
          </p:cNvPr>
          <p:cNvSpPr/>
          <p:nvPr/>
        </p:nvSpPr>
        <p:spPr>
          <a:xfrm>
            <a:off x="677334" y="2175470"/>
            <a:ext cx="3535383" cy="3894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Ceux-ci sont multipliés par repiquages successifs et les plantules sont ensuite régénérées, formant d'abord les tiges et les feuilles, puis les racines</a:t>
            </a:r>
          </a:p>
        </p:txBody>
      </p:sp>
    </p:spTree>
    <p:extLst>
      <p:ext uri="{BB962C8B-B14F-4D97-AF65-F5344CB8AC3E}">
        <p14:creationId xmlns:p14="http://schemas.microsoft.com/office/powerpoint/2010/main" val="325323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0C59-A401-47DB-80D7-480BC792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3186-F88A-42A3-8BD1-5C9C2A84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distingue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reproduction sexuée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reproduction asexuée</a:t>
            </a:r>
          </a:p>
        </p:txBody>
      </p:sp>
    </p:spTree>
    <p:extLst>
      <p:ext uri="{BB962C8B-B14F-4D97-AF65-F5344CB8AC3E}">
        <p14:creationId xmlns:p14="http://schemas.microsoft.com/office/powerpoint/2010/main" val="290867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4CF6-E297-41F5-B0AE-1A7BDC9C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8BD0-879F-4ABF-B89A-A86C6F6FEC18}"/>
              </a:ext>
            </a:extLst>
          </p:cNvPr>
          <p:cNvSpPr/>
          <p:nvPr/>
        </p:nvSpPr>
        <p:spPr>
          <a:xfrm>
            <a:off x="677333" y="1930400"/>
            <a:ext cx="3497101" cy="412584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plantules sont transplantées dans un terreau, puis acclimatées en serre avant d'être transplantées dans des contenants individuels</a:t>
            </a:r>
            <a:r>
              <a:rPr lang="fr-FR" sz="2800" dirty="0"/>
              <a:t>.</a:t>
            </a:r>
          </a:p>
          <a:p>
            <a:r>
              <a:rPr lang="fr-FR" sz="2800" dirty="0"/>
              <a:t> </a:t>
            </a:r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892706B3-7DF6-47D4-88FE-4692A3C083C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7005" t="65867" r="31289" b="11017"/>
          <a:stretch/>
        </p:blipFill>
        <p:spPr bwMode="auto">
          <a:xfrm>
            <a:off x="4583424" y="3678300"/>
            <a:ext cx="2140793" cy="2377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16">
            <a:extLst>
              <a:ext uri="{FF2B5EF4-FFF2-40B4-BE49-F238E27FC236}">
                <a16:creationId xmlns:a16="http://schemas.microsoft.com/office/drawing/2014/main" id="{1D9A8C5A-B17C-4CA5-98FC-5404BE2EBCD5}"/>
              </a:ext>
            </a:extLst>
          </p:cNvPr>
          <p:cNvPicPr/>
          <p:nvPr/>
        </p:nvPicPr>
        <p:blipFill rotWithShape="1">
          <a:blip r:embed="rId2"/>
          <a:srcRect l="60652" t="47354" r="26289" b="34760"/>
          <a:stretch/>
        </p:blipFill>
        <p:spPr bwMode="auto">
          <a:xfrm>
            <a:off x="6096000" y="2026405"/>
            <a:ext cx="2554770" cy="181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24D8B5-A31A-4CFE-830B-5596C63590BC}"/>
              </a:ext>
            </a:extLst>
          </p:cNvPr>
          <p:cNvSpPr/>
          <p:nvPr/>
        </p:nvSpPr>
        <p:spPr>
          <a:xfrm>
            <a:off x="677334" y="1930400"/>
            <a:ext cx="3510353" cy="41258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Les plantules sont transplantées dans un terreau, puis acclimatées en serre avant d'être transplantées dans des contenants individuels</a:t>
            </a:r>
            <a:r>
              <a:rPr lang="fr-FR" sz="28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AAE75-D4CC-476F-A3B7-DEE3A58068C4}"/>
              </a:ext>
            </a:extLst>
          </p:cNvPr>
          <p:cNvSpPr/>
          <p:nvPr/>
        </p:nvSpPr>
        <p:spPr>
          <a:xfrm>
            <a:off x="7871791" y="3429000"/>
            <a:ext cx="172279" cy="510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CF8492-AA3E-4B2B-8FD1-B54CE8BE6FF2}"/>
              </a:ext>
            </a:extLst>
          </p:cNvPr>
          <p:cNvCxnSpPr>
            <a:endCxn id="6" idx="2"/>
          </p:cNvCxnSpPr>
          <p:nvPr/>
        </p:nvCxnSpPr>
        <p:spPr>
          <a:xfrm flipV="1">
            <a:off x="6851374" y="3843130"/>
            <a:ext cx="522011" cy="7951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658A666-64C2-4EE8-A87F-34BD130CE07B}"/>
              </a:ext>
            </a:extLst>
          </p:cNvPr>
          <p:cNvSpPr/>
          <p:nvPr/>
        </p:nvSpPr>
        <p:spPr>
          <a:xfrm>
            <a:off x="4583424" y="5314122"/>
            <a:ext cx="558419" cy="2517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3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10DB-783C-49F7-86D9-78D5541A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16">
            <a:extLst>
              <a:ext uri="{FF2B5EF4-FFF2-40B4-BE49-F238E27FC236}">
                <a16:creationId xmlns:a16="http://schemas.microsoft.com/office/drawing/2014/main" id="{9E6AAD12-F73C-4F33-9C7B-89E82EEE372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0588" t="12733" r="26760" b="11642"/>
          <a:stretch/>
        </p:blipFill>
        <p:spPr bwMode="auto">
          <a:xfrm>
            <a:off x="1463841" y="265043"/>
            <a:ext cx="7023653" cy="6255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487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0887-3267-4C73-ABB8-ED74F1CB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2" descr="Micropropagation par régénération d&amp;#39;organes adventifs sur des explants | Le  monde en images">
            <a:extLst>
              <a:ext uri="{FF2B5EF4-FFF2-40B4-BE49-F238E27FC236}">
                <a16:creationId xmlns:a16="http://schemas.microsoft.com/office/drawing/2014/main" id="{F7AC699F-2FC2-4F6E-92EA-B77554EEF5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90" y="145774"/>
            <a:ext cx="7128196" cy="6294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28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C42E-2309-456B-B177-00A06DD4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Photos au laboratoire…</a:t>
            </a:r>
          </a:p>
        </p:txBody>
      </p:sp>
      <p:pic>
        <p:nvPicPr>
          <p:cNvPr id="4" name="Image 29" descr="Bientôt du café cultivé en laboratoire pour tout le monde ?">
            <a:extLst>
              <a:ext uri="{FF2B5EF4-FFF2-40B4-BE49-F238E27FC236}">
                <a16:creationId xmlns:a16="http://schemas.microsoft.com/office/drawing/2014/main" id="{150DAD49-FCBD-4D4F-8223-3027695B01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44" y="2147336"/>
            <a:ext cx="5827846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D563FF-9D45-470D-A4B8-3CEBA65295A9}"/>
              </a:ext>
            </a:extLst>
          </p:cNvPr>
          <p:cNvSpPr/>
          <p:nvPr/>
        </p:nvSpPr>
        <p:spPr>
          <a:xfrm>
            <a:off x="795130" y="2147336"/>
            <a:ext cx="3082514" cy="3881437"/>
          </a:xfrm>
          <a:prstGeom prst="roundRect">
            <a:avLst/>
          </a:prstGeom>
          <a:solidFill>
            <a:srgbClr val="FF9999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/>
              <a:t>Préparation des explants</a:t>
            </a:r>
          </a:p>
        </p:txBody>
      </p:sp>
    </p:spTree>
    <p:extLst>
      <p:ext uri="{BB962C8B-B14F-4D97-AF65-F5344CB8AC3E}">
        <p14:creationId xmlns:p14="http://schemas.microsoft.com/office/powerpoint/2010/main" val="221290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5629-812F-41D1-9A12-EB3F68D4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28" descr="Régénération de plantes à partir de cals | Le monde en images">
            <a:extLst>
              <a:ext uri="{FF2B5EF4-FFF2-40B4-BE49-F238E27FC236}">
                <a16:creationId xmlns:a16="http://schemas.microsoft.com/office/drawing/2014/main" id="{20A6E2AC-CD47-4EB8-AFAE-2997EE0F51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4" y="1930400"/>
            <a:ext cx="3021496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20" descr="in vitro – Giorgio De Paoli – Plant Tissue Culture Specialist">
            <a:extLst>
              <a:ext uri="{FF2B5EF4-FFF2-40B4-BE49-F238E27FC236}">
                <a16:creationId xmlns:a16="http://schemas.microsoft.com/office/drawing/2014/main" id="{466262DE-78B5-40B4-A7BB-89CEB9BE8D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0399"/>
            <a:ext cx="3178002" cy="43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033474-8DA0-4C73-B917-49308CFD44EE}"/>
              </a:ext>
            </a:extLst>
          </p:cNvPr>
          <p:cNvSpPr/>
          <p:nvPr/>
        </p:nvSpPr>
        <p:spPr>
          <a:xfrm>
            <a:off x="3591340" y="1930399"/>
            <a:ext cx="2504660" cy="4417392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Culture in vitro sur un milieu artificiel.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Régénération des bourgeons adventifs</a:t>
            </a:r>
          </a:p>
        </p:txBody>
      </p:sp>
    </p:spTree>
    <p:extLst>
      <p:ext uri="{BB962C8B-B14F-4D97-AF65-F5344CB8AC3E}">
        <p14:creationId xmlns:p14="http://schemas.microsoft.com/office/powerpoint/2010/main" val="23308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6F0F-6113-448D-BD9B-31204A62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</a:rPr>
              <a:t>Culture in vitro de carotte </a:t>
            </a:r>
            <a:br>
              <a:rPr lang="fr-FR" sz="3200" dirty="0">
                <a:solidFill>
                  <a:srgbClr val="0070C0"/>
                </a:solidFill>
              </a:rPr>
            </a:br>
            <a:r>
              <a:rPr lang="fr-FR" sz="3200" dirty="0">
                <a:solidFill>
                  <a:srgbClr val="0070C0"/>
                </a:solidFill>
              </a:rPr>
              <a:t>par micro bouture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B4A1-581B-4D5F-AD9D-0165EDF0C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4" descr="7.1 la multiplication_vegetative_des_vegetaux">
            <a:extLst>
              <a:ext uri="{FF2B5EF4-FFF2-40B4-BE49-F238E27FC236}">
                <a16:creationId xmlns:a16="http://schemas.microsoft.com/office/drawing/2014/main" id="{7422303B-0DF6-42E6-A91E-D56F9833F3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4302" r="12268" b="12112"/>
          <a:stretch/>
        </p:blipFill>
        <p:spPr bwMode="auto">
          <a:xfrm>
            <a:off x="569842" y="1643271"/>
            <a:ext cx="8704159" cy="48502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974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F39B-330B-40F4-9ABB-E1765BB5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Culture in vitro de pomme de terre</a:t>
            </a:r>
            <a:endParaRPr lang="fr-FR" dirty="0"/>
          </a:p>
        </p:txBody>
      </p:sp>
      <p:pic>
        <p:nvPicPr>
          <p:cNvPr id="4" name="Image 34">
            <a:extLst>
              <a:ext uri="{FF2B5EF4-FFF2-40B4-BE49-F238E27FC236}">
                <a16:creationId xmlns:a16="http://schemas.microsoft.com/office/drawing/2014/main" id="{63CBE9E6-6175-4248-90D5-66ED4265D01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1197" t="33002" r="25696" b="36981"/>
          <a:stretch/>
        </p:blipFill>
        <p:spPr bwMode="auto">
          <a:xfrm>
            <a:off x="677335" y="2279373"/>
            <a:ext cx="4225970" cy="3969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32">
            <a:extLst>
              <a:ext uri="{FF2B5EF4-FFF2-40B4-BE49-F238E27FC236}">
                <a16:creationId xmlns:a16="http://schemas.microsoft.com/office/drawing/2014/main" id="{BC68B6CA-A832-4F4E-9552-0BBDEFD989C0}"/>
              </a:ext>
            </a:extLst>
          </p:cNvPr>
          <p:cNvPicPr/>
          <p:nvPr/>
        </p:nvPicPr>
        <p:blipFill rotWithShape="1">
          <a:blip r:embed="rId3"/>
          <a:srcRect l="42204" t="27280" r="41966" b="31441"/>
          <a:stretch/>
        </p:blipFill>
        <p:spPr bwMode="auto">
          <a:xfrm>
            <a:off x="5208104" y="2425148"/>
            <a:ext cx="3909391" cy="3969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759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0EB6-FF29-416B-8A3F-DD4D2AD9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4" name="Image 31" descr="La multiplication végétative des Angiospermes - PDF Téléchargement Gratuit">
            <a:extLst>
              <a:ext uri="{FF2B5EF4-FFF2-40B4-BE49-F238E27FC236}">
                <a16:creationId xmlns:a16="http://schemas.microsoft.com/office/drawing/2014/main" id="{3730049B-3FA0-4160-B1AD-8D01629B0A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444487"/>
            <a:ext cx="8596312" cy="44906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EEB929-58DA-417E-945F-91E0A79E30C2}"/>
              </a:ext>
            </a:extLst>
          </p:cNvPr>
          <p:cNvSpPr/>
          <p:nvPr/>
        </p:nvSpPr>
        <p:spPr>
          <a:xfrm>
            <a:off x="3339549" y="2146852"/>
            <a:ext cx="2941982" cy="47707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665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3A7C-E25A-4B62-A587-D6E0BAF3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rgbClr val="00B050"/>
                </a:solidFill>
              </a:rPr>
              <a:t>Avantages de la CIV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BC36-A335-4AC3-A6F7-931DCCD2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Les techniques de micro propagation in vitro permettent de multiplier en très grande quantité une plante unique</a:t>
            </a:r>
          </a:p>
        </p:txBody>
      </p:sp>
    </p:spTree>
    <p:extLst>
      <p:ext uri="{BB962C8B-B14F-4D97-AF65-F5344CB8AC3E}">
        <p14:creationId xmlns:p14="http://schemas.microsoft.com/office/powerpoint/2010/main" val="428305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0481-094A-4BE0-902C-5DCC5C8E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0070C0"/>
                </a:solidFill>
              </a:rPr>
              <a:t>La reproduction sexuée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865F-A76D-42E0-87B7-C4F1EE3BF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fait intervenir les gamètes mâle et femelle. </a:t>
            </a:r>
          </a:p>
        </p:txBody>
      </p:sp>
    </p:spTree>
    <p:extLst>
      <p:ext uri="{BB962C8B-B14F-4D97-AF65-F5344CB8AC3E}">
        <p14:creationId xmlns:p14="http://schemas.microsoft.com/office/powerpoint/2010/main" val="225833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6498-AAC3-47BA-A93C-DDCEFCBD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6" descr="La reproduction des végétaux">
            <a:extLst>
              <a:ext uri="{FF2B5EF4-FFF2-40B4-BE49-F238E27FC236}">
                <a16:creationId xmlns:a16="http://schemas.microsoft.com/office/drawing/2014/main" id="{96B9B886-0FE1-4B37-85F5-0D2EFE4EC4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" y="609600"/>
            <a:ext cx="8717410" cy="563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4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9BAC-34B5-4736-83DA-C7884A8C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0070C0"/>
                </a:solidFill>
              </a:rPr>
              <a:t>La reproduction asexuée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EB06-5345-460B-8D57-07077870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se fait sans l’intervention des gamètes.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distingue: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¤ </a:t>
            </a: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méthodes traditionnelles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stolonage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bouturage, greffage, marcottage, …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¤ </a:t>
            </a: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micro propagation ou la culture in vitro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 I V)</a:t>
            </a:r>
            <a:endParaRPr lang="fr-FR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3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FF93-DDA0-4C82-9C33-F9F9CE5A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39">
            <a:extLst>
              <a:ext uri="{FF2B5EF4-FFF2-40B4-BE49-F238E27FC236}">
                <a16:creationId xmlns:a16="http://schemas.microsoft.com/office/drawing/2014/main" id="{B872C72C-D1F1-4C80-9C4A-3FD3C961EF6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2759" t="7371" r="13238" b="6152"/>
          <a:stretch/>
        </p:blipFill>
        <p:spPr bwMode="auto">
          <a:xfrm>
            <a:off x="677334" y="609600"/>
            <a:ext cx="8596668" cy="543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36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E340-6A60-40A3-98F2-BA5F1292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6" descr="La multiplication végétative. Ou la reproduction asexuée - PDF  Téléchargement Gratuit">
            <a:extLst>
              <a:ext uri="{FF2B5EF4-FFF2-40B4-BE49-F238E27FC236}">
                <a16:creationId xmlns:a16="http://schemas.microsoft.com/office/drawing/2014/main" id="{02344800-1171-4D32-BB3F-A3041A2AA46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/>
          <a:stretch/>
        </p:blipFill>
        <p:spPr bwMode="auto">
          <a:xfrm>
            <a:off x="677334" y="609599"/>
            <a:ext cx="8596667" cy="5526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61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9113-8B98-495B-925C-FFB308B7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 bouturage</a:t>
            </a:r>
          </a:p>
        </p:txBody>
      </p:sp>
      <p:pic>
        <p:nvPicPr>
          <p:cNvPr id="4" name="Image 2" descr="Reproduction. - ppt télécharger">
            <a:extLst>
              <a:ext uri="{FF2B5EF4-FFF2-40B4-BE49-F238E27FC236}">
                <a16:creationId xmlns:a16="http://schemas.microsoft.com/office/drawing/2014/main" id="{E7ADC8EC-DC2F-4D94-A709-89D57631A8C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8"/>
          <a:stretch/>
        </p:blipFill>
        <p:spPr bwMode="auto">
          <a:xfrm>
            <a:off x="677334" y="1656522"/>
            <a:ext cx="8596668" cy="4591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56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5D5A-23CF-4FA8-8B1F-DB8EE04E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marcottage 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3396-3213-425B-A436-E2AA6D6F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76544" cy="388077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marcottage est une autre méthode pour multiplier les végétaux par multiplication asexuée. On enterre une branche qui est encore sur le pied mère et on attend qu'elle forme des racines à la place de ses anciens bourgeons de tiges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DB36C-7FFA-40D2-96BF-76F75F9A249D}"/>
              </a:ext>
            </a:extLst>
          </p:cNvPr>
          <p:cNvSpPr/>
          <p:nvPr/>
        </p:nvSpPr>
        <p:spPr>
          <a:xfrm>
            <a:off x="5512904" y="2146852"/>
            <a:ext cx="4585253" cy="3896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13" descr="Bouturage ou Marcottage ?">
            <a:extLst>
              <a:ext uri="{FF2B5EF4-FFF2-40B4-BE49-F238E27FC236}">
                <a16:creationId xmlns:a16="http://schemas.microsoft.com/office/drawing/2014/main" id="{B6AA31DF-EB7D-4CB3-8AFA-5998A8078B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1"/>
          <a:stretch/>
        </p:blipFill>
        <p:spPr bwMode="auto">
          <a:xfrm>
            <a:off x="5353877" y="1944137"/>
            <a:ext cx="4676543" cy="40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69BC10-2EF4-4D73-9F00-1496966E9423}"/>
              </a:ext>
            </a:extLst>
          </p:cNvPr>
          <p:cNvSpPr/>
          <p:nvPr/>
        </p:nvSpPr>
        <p:spPr>
          <a:xfrm>
            <a:off x="677334" y="1944137"/>
            <a:ext cx="4676542" cy="409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marcottage est une autre méthode pour multiplier les végétaux par multiplication asexuée. On enterre une branche qui est encore sur le pied mère et on attend qu'elle forme des racines à la place de ses anciens bourgeons de tiges.</a:t>
            </a:r>
          </a:p>
        </p:txBody>
      </p:sp>
    </p:spTree>
    <p:extLst>
      <p:ext uri="{BB962C8B-B14F-4D97-AF65-F5344CB8AC3E}">
        <p14:creationId xmlns:p14="http://schemas.microsoft.com/office/powerpoint/2010/main" val="25788343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479</Words>
  <Application>Microsoft Office PowerPoint</Application>
  <PresentationFormat>Widescreen</PresentationFormat>
  <Paragraphs>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Algerian</vt:lpstr>
      <vt:lpstr>Arial</vt:lpstr>
      <vt:lpstr>Copperplate Gothic Bold</vt:lpstr>
      <vt:lpstr>Trebuchet MS</vt:lpstr>
      <vt:lpstr>Wingdings 3</vt:lpstr>
      <vt:lpstr>Facet</vt:lpstr>
      <vt:lpstr>TECHNIQUES DE MULTIPLICATION VEGETALE</vt:lpstr>
      <vt:lpstr>PowerPoint Presentation</vt:lpstr>
      <vt:lpstr>La reproduction sexuée</vt:lpstr>
      <vt:lpstr>PowerPoint Presentation</vt:lpstr>
      <vt:lpstr>La reproduction asexuée</vt:lpstr>
      <vt:lpstr>PowerPoint Presentation</vt:lpstr>
      <vt:lpstr>PowerPoint Presentation</vt:lpstr>
      <vt:lpstr>Le bouturage</vt:lpstr>
      <vt:lpstr>Le marcottage  </vt:lpstr>
      <vt:lpstr>Marcottage de la vigne</vt:lpstr>
      <vt:lpstr>Le greffage</vt:lpstr>
      <vt:lpstr>PowerPoint Presentation</vt:lpstr>
      <vt:lpstr>PowerPoint Presentation</vt:lpstr>
      <vt:lpstr>  Micro propagation ou  culture in vitro (C I V )</vt:lpstr>
      <vt:lpstr>PowerPoint Presentation</vt:lpstr>
      <vt:lpstr>PowerPoint Presentation</vt:lpstr>
      <vt:lpstr>Etapes de la CIV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Photos au laboratoire…</vt:lpstr>
      <vt:lpstr>PowerPoint Presentation</vt:lpstr>
      <vt:lpstr>Culture in vitro de carotte  par micro bouture</vt:lpstr>
      <vt:lpstr>Culture in vitro de pomme de terre</vt:lpstr>
      <vt:lpstr>PowerPoint Presentation</vt:lpstr>
      <vt:lpstr>Avantages de la CIV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DE MULTIPLICATION VEGETALE</dc:title>
  <dc:creator>Fetra</dc:creator>
  <cp:lastModifiedBy>Fetra</cp:lastModifiedBy>
  <cp:revision>35</cp:revision>
  <dcterms:created xsi:type="dcterms:W3CDTF">2021-12-31T05:55:04Z</dcterms:created>
  <dcterms:modified xsi:type="dcterms:W3CDTF">2022-01-28T07:31:44Z</dcterms:modified>
</cp:coreProperties>
</file>