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206C9-F8EB-4D1F-9910-35EF81F76B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Algerian" panose="04020705040A02060702" pitchFamily="82" charset="0"/>
              </a:rPr>
              <a:t>L’EFFET DE SERRE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BF6B8-1824-4015-80F6-17B023F5E1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19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56A1-BAE4-4530-9EC5-E7A39F52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4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DURÉE DE SÉJOUR DES G.E.S DANS L’ATMOSPHÈRE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2FF0F6-9207-4850-8227-A65F8CCED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006783"/>
              </p:ext>
            </p:extLst>
          </p:nvPr>
        </p:nvGraphicFramePr>
        <p:xfrm>
          <a:off x="1789180" y="2128366"/>
          <a:ext cx="9715432" cy="44273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512768">
                  <a:extLst>
                    <a:ext uri="{9D8B030D-6E8A-4147-A177-3AD203B41FA5}">
                      <a16:colId xmlns:a16="http://schemas.microsoft.com/office/drawing/2014/main" val="3248805270"/>
                    </a:ext>
                  </a:extLst>
                </a:gridCol>
                <a:gridCol w="4202664">
                  <a:extLst>
                    <a:ext uri="{9D8B030D-6E8A-4147-A177-3AD203B41FA5}">
                      <a16:colId xmlns:a16="http://schemas.microsoft.com/office/drawing/2014/main" val="2859219479"/>
                    </a:ext>
                  </a:extLst>
                </a:gridCol>
              </a:tblGrid>
              <a:tr h="81209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G.E.S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de séjour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90944"/>
                  </a:ext>
                </a:extLst>
              </a:tr>
              <a:tr h="86448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dioxyde de carbone CO</a:t>
                      </a: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778029"/>
                  </a:ext>
                </a:extLst>
              </a:tr>
              <a:tr h="9169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méthane CH</a:t>
                      </a: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algn="l"/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960776"/>
                  </a:ext>
                </a:extLst>
              </a:tr>
              <a:tr h="9169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protoxyde d’azote N</a:t>
                      </a: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</a:p>
                    <a:p>
                      <a:pPr algn="ctr"/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790578"/>
                  </a:ext>
                </a:extLst>
              </a:tr>
              <a:tr h="9169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gaz fluorés (CFC, HFC, PFC)</a:t>
                      </a:r>
                    </a:p>
                    <a:p>
                      <a:pPr algn="ctr"/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Jusqu’à 50 000ans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65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ADDC-0483-49C8-9DD4-D013047C9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C40F5-A1BF-4212-8A8A-B9F7266C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405191-1636-4A9C-8F5B-70561B28758D}"/>
              </a:ext>
            </a:extLst>
          </p:cNvPr>
          <p:cNvSpPr/>
          <p:nvPr/>
        </p:nvSpPr>
        <p:spPr>
          <a:xfrm>
            <a:off x="2014331" y="477078"/>
            <a:ext cx="9077739" cy="600323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5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Effet isolant de certains gaz dans l’atmosphère, qui permet au rayonnement solaire de réchauffer la terre et empêche aussi la chaleur de s’échapper.</a:t>
            </a:r>
          </a:p>
        </p:txBody>
      </p:sp>
    </p:spTree>
    <p:extLst>
      <p:ext uri="{BB962C8B-B14F-4D97-AF65-F5344CB8AC3E}">
        <p14:creationId xmlns:p14="http://schemas.microsoft.com/office/powerpoint/2010/main" val="36760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6AFE-0E52-4BE9-A7A8-45D66598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EFFET DE SERRE NATUREL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AA519-484A-4EE3-A7D5-86DB30E57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A611A4C-AD0A-4220-AEBF-A8D97B08FDF8}"/>
              </a:ext>
            </a:extLst>
          </p:cNvPr>
          <p:cNvSpPr/>
          <p:nvPr/>
        </p:nvSpPr>
        <p:spPr>
          <a:xfrm>
            <a:off x="2089342" y="1311965"/>
            <a:ext cx="9532815" cy="5075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A l’origine, l’effet de serre est un phénomène naturel exercé par la vapeur d’eau: une partie du rayonnement infrarouge émis par la terre vers l’atmosphère reste piégée par la vapeur d’eau, ce qui fait augmenter la température de surface de la terre.</a:t>
            </a:r>
          </a:p>
          <a:p>
            <a:pPr algn="just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Sans cet effet, cette température serait de – 18 ° C.</a:t>
            </a:r>
          </a:p>
        </p:txBody>
      </p:sp>
    </p:spTree>
    <p:extLst>
      <p:ext uri="{BB962C8B-B14F-4D97-AF65-F5344CB8AC3E}">
        <p14:creationId xmlns:p14="http://schemas.microsoft.com/office/powerpoint/2010/main" val="414883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5491-A80B-42CD-BFFC-DB427F77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 A EFFET DE SERRE (G. E.S)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371D8-F7D3-4275-BCB4-957898229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FDDCD56-E520-4620-8D97-F6E178C7A8C0}"/>
              </a:ext>
            </a:extLst>
          </p:cNvPr>
          <p:cNvSpPr/>
          <p:nvPr/>
        </p:nvSpPr>
        <p:spPr>
          <a:xfrm>
            <a:off x="2729948" y="1417984"/>
            <a:ext cx="8774664" cy="46117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 naturels et industriels qui piègent la chaleur émise par la terre et en réchauffent ainsi la surface.</a:t>
            </a:r>
          </a:p>
        </p:txBody>
      </p:sp>
    </p:spTree>
    <p:extLst>
      <p:ext uri="{BB962C8B-B14F-4D97-AF65-F5344CB8AC3E}">
        <p14:creationId xmlns:p14="http://schemas.microsoft.com/office/powerpoint/2010/main" val="4218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749C0-4F4E-4741-BA6A-58AAF7A7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CATEGORIES DE G.E.S SELON LE PROTOCOLE DE KYOTO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D1029F-7E0B-4907-ADCC-B98D669034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544729"/>
              </p:ext>
            </p:extLst>
          </p:nvPr>
        </p:nvGraphicFramePr>
        <p:xfrm>
          <a:off x="1351723" y="2133600"/>
          <a:ext cx="10588486" cy="31742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47823">
                  <a:extLst>
                    <a:ext uri="{9D8B030D-6E8A-4147-A177-3AD203B41FA5}">
                      <a16:colId xmlns:a16="http://schemas.microsoft.com/office/drawing/2014/main" val="1357121591"/>
                    </a:ext>
                  </a:extLst>
                </a:gridCol>
                <a:gridCol w="5640663">
                  <a:extLst>
                    <a:ext uri="{9D8B030D-6E8A-4147-A177-3AD203B41FA5}">
                      <a16:colId xmlns:a16="http://schemas.microsoft.com/office/drawing/2014/main" val="4154572829"/>
                    </a:ext>
                  </a:extLst>
                </a:gridCol>
              </a:tblGrid>
              <a:tr h="52251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G.E.S naturels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G.E.S industriels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088293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Vapeur d’eau H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halocarbures de formules </a:t>
                      </a:r>
                    </a:p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Cx Hy Hal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(Hal=halogène) comme les:</a:t>
                      </a:r>
                    </a:p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¤ per fluorocarbures</a:t>
                      </a:r>
                    </a:p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¤ hydrofluorocarbures</a:t>
                      </a:r>
                    </a:p>
                    <a:p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¤ hexafluorures de soufre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04744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Dioxyde de carbone CO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638864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Protoxyde d’azote N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504336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Méthane CH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620805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Ozone O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136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04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56A1-BAE4-4530-9EC5-E7A39F52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ORIGINES DES G.E.S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2FF0F6-9207-4850-8227-A65F8CCED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928567"/>
              </p:ext>
            </p:extLst>
          </p:nvPr>
        </p:nvGraphicFramePr>
        <p:xfrm>
          <a:off x="1563759" y="1457532"/>
          <a:ext cx="9940853" cy="362798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92787">
                  <a:extLst>
                    <a:ext uri="{9D8B030D-6E8A-4147-A177-3AD203B41FA5}">
                      <a16:colId xmlns:a16="http://schemas.microsoft.com/office/drawing/2014/main" val="3501101039"/>
                    </a:ext>
                  </a:extLst>
                </a:gridCol>
                <a:gridCol w="3674033">
                  <a:extLst>
                    <a:ext uri="{9D8B030D-6E8A-4147-A177-3AD203B41FA5}">
                      <a16:colId xmlns:a16="http://schemas.microsoft.com/office/drawing/2014/main" val="3248805270"/>
                    </a:ext>
                  </a:extLst>
                </a:gridCol>
                <a:gridCol w="3674033">
                  <a:extLst>
                    <a:ext uri="{9D8B030D-6E8A-4147-A177-3AD203B41FA5}">
                      <a16:colId xmlns:a16="http://schemas.microsoft.com/office/drawing/2014/main" val="2859219479"/>
                    </a:ext>
                  </a:extLst>
                </a:gridCol>
              </a:tblGrid>
              <a:tr h="81236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G.E.S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NATURELLE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HUMAINE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90944"/>
                  </a:ext>
                </a:extLst>
              </a:tr>
              <a:tr h="1104807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Vapeur d’eau H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Evaporation de l’eau surtout au dessus des océans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Centrales électriques, irrigation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778029"/>
                  </a:ext>
                </a:extLst>
              </a:tr>
              <a:tr h="1578296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dioxyde de carbone CO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Respiration des êtres vivants, feux de forêt, éruption volcanique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 massive d’énergies fossiles pour les transports, les bâtiments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61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56A1-BAE4-4530-9EC5-E7A39F52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ORIGINES DES G.E.S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2FF0F6-9207-4850-8227-A65F8CCED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35211"/>
              </p:ext>
            </p:extLst>
          </p:nvPr>
        </p:nvGraphicFramePr>
        <p:xfrm>
          <a:off x="1563759" y="1457532"/>
          <a:ext cx="9940853" cy="31326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92787">
                  <a:extLst>
                    <a:ext uri="{9D8B030D-6E8A-4147-A177-3AD203B41FA5}">
                      <a16:colId xmlns:a16="http://schemas.microsoft.com/office/drawing/2014/main" val="3501101039"/>
                    </a:ext>
                  </a:extLst>
                </a:gridCol>
                <a:gridCol w="3674033">
                  <a:extLst>
                    <a:ext uri="{9D8B030D-6E8A-4147-A177-3AD203B41FA5}">
                      <a16:colId xmlns:a16="http://schemas.microsoft.com/office/drawing/2014/main" val="3248805270"/>
                    </a:ext>
                  </a:extLst>
                </a:gridCol>
                <a:gridCol w="3674033">
                  <a:extLst>
                    <a:ext uri="{9D8B030D-6E8A-4147-A177-3AD203B41FA5}">
                      <a16:colId xmlns:a16="http://schemas.microsoft.com/office/drawing/2014/main" val="2859219479"/>
                    </a:ext>
                  </a:extLst>
                </a:gridCol>
              </a:tblGrid>
              <a:tr h="70759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G.E.S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NATURELLE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HUMAINE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90944"/>
                  </a:ext>
                </a:extLst>
              </a:tr>
              <a:tr h="827361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méthane CH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Digestion des herbivores, décomposition des végétaux, volcans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Intensification des élevages (bovin) et des cultures de riz, décharge d’ordures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778029"/>
                  </a:ext>
                </a:extLst>
              </a:tr>
              <a:tr h="1181945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protoxyde d’azote N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Marécages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 d’engrais azotés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00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56A1-BAE4-4530-9EC5-E7A39F52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ORIGINES DES G.E.S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2FF0F6-9207-4850-8227-A65F8CCED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790840"/>
              </p:ext>
            </p:extLst>
          </p:nvPr>
        </p:nvGraphicFramePr>
        <p:xfrm>
          <a:off x="1563759" y="1457532"/>
          <a:ext cx="9940853" cy="362798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92787">
                  <a:extLst>
                    <a:ext uri="{9D8B030D-6E8A-4147-A177-3AD203B41FA5}">
                      <a16:colId xmlns:a16="http://schemas.microsoft.com/office/drawing/2014/main" val="3501101039"/>
                    </a:ext>
                  </a:extLst>
                </a:gridCol>
                <a:gridCol w="3674033">
                  <a:extLst>
                    <a:ext uri="{9D8B030D-6E8A-4147-A177-3AD203B41FA5}">
                      <a16:colId xmlns:a16="http://schemas.microsoft.com/office/drawing/2014/main" val="3248805270"/>
                    </a:ext>
                  </a:extLst>
                </a:gridCol>
                <a:gridCol w="3674033">
                  <a:extLst>
                    <a:ext uri="{9D8B030D-6E8A-4147-A177-3AD203B41FA5}">
                      <a16:colId xmlns:a16="http://schemas.microsoft.com/office/drawing/2014/main" val="2859219479"/>
                    </a:ext>
                  </a:extLst>
                </a:gridCol>
              </a:tblGrid>
              <a:tr h="81236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G.E.S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NATURELLE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HUMAINE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90944"/>
                  </a:ext>
                </a:extLst>
              </a:tr>
              <a:tr h="1104807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Ozone de basse atmosphère O</a:t>
                      </a:r>
                      <a:r>
                        <a:rPr lang="fr-F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Industrie, circulation des voitures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778029"/>
                  </a:ext>
                </a:extLst>
              </a:tr>
              <a:tr h="1578296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gaz fluorés (CFC, HFC, PFC)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N’existent pas dans la 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 des bombes aérosols et des climatiseurs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0D49C-3668-4817-B16C-D0957A19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</a:t>
            </a:r>
            <a:r>
              <a:rPr lang="fr-FR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fr-FR" sz="4400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gaz à effet de serre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016FA-C6D6-49E4-959A-CF4B2D144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62B3B61A-722D-434B-B362-BD96A8342DFC}"/>
              </a:ext>
            </a:extLst>
          </p:cNvPr>
          <p:cNvSpPr/>
          <p:nvPr/>
        </p:nvSpPr>
        <p:spPr>
          <a:xfrm>
            <a:off x="1391479" y="1554822"/>
            <a:ext cx="10310192" cy="4935177"/>
          </a:xfrm>
          <a:prstGeom prst="foldedCorner">
            <a:avLst>
              <a:gd name="adj" fmla="val 25027"/>
            </a:avLst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dans l’atmosphère a augmenté de 60 % depuis 1970.</a:t>
            </a:r>
          </a:p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activités humaines jouent un rôle immense dans cet accroissement: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 venant de tous les moyens de transport.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fumées des usines.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raffineries de pétrole.</a:t>
            </a:r>
          </a:p>
        </p:txBody>
      </p:sp>
    </p:spTree>
    <p:extLst>
      <p:ext uri="{BB962C8B-B14F-4D97-AF65-F5344CB8AC3E}">
        <p14:creationId xmlns:p14="http://schemas.microsoft.com/office/powerpoint/2010/main" val="40027917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441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Algerian</vt:lpstr>
      <vt:lpstr>Arial</vt:lpstr>
      <vt:lpstr>Century Gothic</vt:lpstr>
      <vt:lpstr>Wingdings</vt:lpstr>
      <vt:lpstr>Wingdings 3</vt:lpstr>
      <vt:lpstr>Wisp</vt:lpstr>
      <vt:lpstr>L’EFFET DE SERRE</vt:lpstr>
      <vt:lpstr>PowerPoint Presentation</vt:lpstr>
      <vt:lpstr>EFFET DE SERRE NATUREL</vt:lpstr>
      <vt:lpstr>GAZ A EFFET DE SERRE (G. E.S)</vt:lpstr>
      <vt:lpstr>CATEGORIES DE G.E.S SELON LE PROTOCOLE DE KYOTO</vt:lpstr>
      <vt:lpstr>ORIGINES DES G.E.S</vt:lpstr>
      <vt:lpstr>ORIGINES DES G.E.S</vt:lpstr>
      <vt:lpstr>ORIGINES DES G.E.S</vt:lpstr>
      <vt:lpstr>Le CO2, 1er gaz à effet de serre</vt:lpstr>
      <vt:lpstr>DURÉE DE SÉJOUR DES G.E.S DANS L’ATMOSPHÈRE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L’EFFET DE SERRE</dc:title>
  <dc:creator>Fetra</dc:creator>
  <cp:lastModifiedBy>Fetra</cp:lastModifiedBy>
  <cp:revision>10</cp:revision>
  <dcterms:created xsi:type="dcterms:W3CDTF">2022-05-29T13:26:22Z</dcterms:created>
  <dcterms:modified xsi:type="dcterms:W3CDTF">2022-05-29T14:39:44Z</dcterms:modified>
</cp:coreProperties>
</file>