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EAD9A-D93C-497D-9875-504DF65FA50D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fr-FR"/>
        </a:p>
      </dgm:t>
    </dgm:pt>
    <dgm:pt modelId="{335284DA-F118-48E8-9B30-2D60C015584C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Les argiles sont des roches sédimentaires à grain fin, souvent plastiques, trouvées dans divers milieux: marin, continental, lacustre, fluvial, etc. </a:t>
          </a:r>
        </a:p>
      </dgm:t>
    </dgm:pt>
    <dgm:pt modelId="{30627E27-1D15-4A8D-BB16-8B35D61D4DA6}" type="parTrans" cxnId="{85808E2F-C407-4661-B297-9ADF3BFF5991}">
      <dgm:prSet/>
      <dgm:spPr/>
      <dgm:t>
        <a:bodyPr/>
        <a:lstStyle/>
        <a:p>
          <a:endParaRPr lang="fr-FR"/>
        </a:p>
      </dgm:t>
    </dgm:pt>
    <dgm:pt modelId="{A85A9857-D8C9-4237-8B51-15D091AA50C5}" type="sibTrans" cxnId="{85808E2F-C407-4661-B297-9ADF3BFF5991}">
      <dgm:prSet/>
      <dgm:spPr/>
      <dgm:t>
        <a:bodyPr/>
        <a:lstStyle/>
        <a:p>
          <a:endParaRPr lang="fr-FR"/>
        </a:p>
      </dgm:t>
    </dgm:pt>
    <dgm:pt modelId="{A757AB83-1D52-49FB-9534-20BC77F89E58}" type="pres">
      <dgm:prSet presAssocID="{3A3EAD9A-D93C-497D-9875-504DF65FA50D}" presName="linear" presStyleCnt="0">
        <dgm:presLayoutVars>
          <dgm:animLvl val="lvl"/>
          <dgm:resizeHandles val="exact"/>
        </dgm:presLayoutVars>
      </dgm:prSet>
      <dgm:spPr/>
    </dgm:pt>
    <dgm:pt modelId="{AAB4CED0-0E16-444F-BB54-9BF91FBA53A0}" type="pres">
      <dgm:prSet presAssocID="{335284DA-F118-48E8-9B30-2D60C015584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D47190A-1D19-45A8-A9BD-AF459EEA87A5}" type="presOf" srcId="{3A3EAD9A-D93C-497D-9875-504DF65FA50D}" destId="{A757AB83-1D52-49FB-9534-20BC77F89E58}" srcOrd="0" destOrd="0" presId="urn:microsoft.com/office/officeart/2005/8/layout/vList2"/>
    <dgm:cxn modelId="{85808E2F-C407-4661-B297-9ADF3BFF5991}" srcId="{3A3EAD9A-D93C-497D-9875-504DF65FA50D}" destId="{335284DA-F118-48E8-9B30-2D60C015584C}" srcOrd="0" destOrd="0" parTransId="{30627E27-1D15-4A8D-BB16-8B35D61D4DA6}" sibTransId="{A85A9857-D8C9-4237-8B51-15D091AA50C5}"/>
    <dgm:cxn modelId="{1AF7B051-F693-4E6D-9E34-F11F934AAF59}" type="presOf" srcId="{335284DA-F118-48E8-9B30-2D60C015584C}" destId="{AAB4CED0-0E16-444F-BB54-9BF91FBA53A0}" srcOrd="0" destOrd="0" presId="urn:microsoft.com/office/officeart/2005/8/layout/vList2"/>
    <dgm:cxn modelId="{50A7FC7E-DC51-4685-A7F3-CB3C70F5EA4C}" type="presParOf" srcId="{A757AB83-1D52-49FB-9534-20BC77F89E58}" destId="{AAB4CED0-0E16-444F-BB54-9BF91FBA53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9E529B-31F0-4BCE-BD51-5D4BC0236344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fr-FR"/>
        </a:p>
      </dgm:t>
    </dgm:pt>
    <dgm:pt modelId="{1582B9F2-87A8-4FB1-A5DB-BEB1078B6885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L’argile résulte de l’altération des roches feldspathiques.</a:t>
          </a:r>
        </a:p>
      </dgm:t>
    </dgm:pt>
    <dgm:pt modelId="{FD8E793C-71CB-414D-BCB4-870BDAE539C4}" type="parTrans" cxnId="{D63B3B63-392F-41A0-BAF5-10815D41CE2F}">
      <dgm:prSet/>
      <dgm:spPr/>
      <dgm:t>
        <a:bodyPr/>
        <a:lstStyle/>
        <a:p>
          <a:endParaRPr lang="fr-FR"/>
        </a:p>
      </dgm:t>
    </dgm:pt>
    <dgm:pt modelId="{828923B3-4E3A-4B22-AAE8-6610FA88D63D}" type="sibTrans" cxnId="{D63B3B63-392F-41A0-BAF5-10815D41CE2F}">
      <dgm:prSet/>
      <dgm:spPr/>
      <dgm:t>
        <a:bodyPr/>
        <a:lstStyle/>
        <a:p>
          <a:endParaRPr lang="fr-FR"/>
        </a:p>
      </dgm:t>
    </dgm:pt>
    <dgm:pt modelId="{41459C1F-14C9-4778-A377-CC63AA3E533E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La boue riche en feldspath se déshydrate par compaction et se transforme en argile.</a:t>
          </a:r>
        </a:p>
      </dgm:t>
    </dgm:pt>
    <dgm:pt modelId="{7D3283DB-EE89-4F4C-B8E3-D8472307292F}" type="parTrans" cxnId="{8393E14D-65CD-4E9F-9634-818F840E7323}">
      <dgm:prSet/>
      <dgm:spPr/>
      <dgm:t>
        <a:bodyPr/>
        <a:lstStyle/>
        <a:p>
          <a:endParaRPr lang="fr-FR"/>
        </a:p>
      </dgm:t>
    </dgm:pt>
    <dgm:pt modelId="{884BF09D-29B1-417A-98A7-021BBF0AD4BA}" type="sibTrans" cxnId="{8393E14D-65CD-4E9F-9634-818F840E7323}">
      <dgm:prSet/>
      <dgm:spPr/>
      <dgm:t>
        <a:bodyPr/>
        <a:lstStyle/>
        <a:p>
          <a:endParaRPr lang="fr-FR"/>
        </a:p>
      </dgm:t>
    </dgm:pt>
    <dgm:pt modelId="{197BFCBF-0734-42AF-8DCA-2955A1A315FB}" type="pres">
      <dgm:prSet presAssocID="{089E529B-31F0-4BCE-BD51-5D4BC0236344}" presName="linear" presStyleCnt="0">
        <dgm:presLayoutVars>
          <dgm:animLvl val="lvl"/>
          <dgm:resizeHandles val="exact"/>
        </dgm:presLayoutVars>
      </dgm:prSet>
      <dgm:spPr/>
    </dgm:pt>
    <dgm:pt modelId="{454A4B8D-B8BE-4CE0-8D2D-168CA483DCCC}" type="pres">
      <dgm:prSet presAssocID="{1582B9F2-87A8-4FB1-A5DB-BEB1078B688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97F4E1C-50C4-4331-AF88-EBB2CCF6F604}" type="pres">
      <dgm:prSet presAssocID="{828923B3-4E3A-4B22-AAE8-6610FA88D63D}" presName="spacer" presStyleCnt="0"/>
      <dgm:spPr/>
    </dgm:pt>
    <dgm:pt modelId="{8B96456B-6A96-4798-B11B-4CDB49891605}" type="pres">
      <dgm:prSet presAssocID="{41459C1F-14C9-4778-A377-CC63AA3E533E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2E65E06-14B3-4EF4-A5DE-1F987E8FD1BE}" type="presOf" srcId="{41459C1F-14C9-4778-A377-CC63AA3E533E}" destId="{8B96456B-6A96-4798-B11B-4CDB49891605}" srcOrd="0" destOrd="0" presId="urn:microsoft.com/office/officeart/2005/8/layout/vList2"/>
    <dgm:cxn modelId="{EDF6EA1E-313B-40F6-9E89-6E7768DD00B4}" type="presOf" srcId="{089E529B-31F0-4BCE-BD51-5D4BC0236344}" destId="{197BFCBF-0734-42AF-8DCA-2955A1A315FB}" srcOrd="0" destOrd="0" presId="urn:microsoft.com/office/officeart/2005/8/layout/vList2"/>
    <dgm:cxn modelId="{D63B3B63-392F-41A0-BAF5-10815D41CE2F}" srcId="{089E529B-31F0-4BCE-BD51-5D4BC0236344}" destId="{1582B9F2-87A8-4FB1-A5DB-BEB1078B6885}" srcOrd="0" destOrd="0" parTransId="{FD8E793C-71CB-414D-BCB4-870BDAE539C4}" sibTransId="{828923B3-4E3A-4B22-AAE8-6610FA88D63D}"/>
    <dgm:cxn modelId="{8393E14D-65CD-4E9F-9634-818F840E7323}" srcId="{089E529B-31F0-4BCE-BD51-5D4BC0236344}" destId="{41459C1F-14C9-4778-A377-CC63AA3E533E}" srcOrd="1" destOrd="0" parTransId="{7D3283DB-EE89-4F4C-B8E3-D8472307292F}" sibTransId="{884BF09D-29B1-417A-98A7-021BBF0AD4BA}"/>
    <dgm:cxn modelId="{096D228D-E636-42AC-A4C6-42C7695FCE3D}" type="presOf" srcId="{1582B9F2-87A8-4FB1-A5DB-BEB1078B6885}" destId="{454A4B8D-B8BE-4CE0-8D2D-168CA483DCCC}" srcOrd="0" destOrd="0" presId="urn:microsoft.com/office/officeart/2005/8/layout/vList2"/>
    <dgm:cxn modelId="{7E00A869-3A78-4994-B032-5A44B8973BD2}" type="presParOf" srcId="{197BFCBF-0734-42AF-8DCA-2955A1A315FB}" destId="{454A4B8D-B8BE-4CE0-8D2D-168CA483DCCC}" srcOrd="0" destOrd="0" presId="urn:microsoft.com/office/officeart/2005/8/layout/vList2"/>
    <dgm:cxn modelId="{B266B3DC-7E2D-4242-84E4-7BA04D9D1344}" type="presParOf" srcId="{197BFCBF-0734-42AF-8DCA-2955A1A315FB}" destId="{997F4E1C-50C4-4331-AF88-EBB2CCF6F604}" srcOrd="1" destOrd="0" presId="urn:microsoft.com/office/officeart/2005/8/layout/vList2"/>
    <dgm:cxn modelId="{44DD577F-7C23-42D8-9AE1-CF05E738FF35}" type="presParOf" srcId="{197BFCBF-0734-42AF-8DCA-2955A1A315FB}" destId="{8B96456B-6A96-4798-B11B-4CDB4989160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11ACA0-2BE5-4073-B666-E72A8C72FB1D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fr-FR"/>
        </a:p>
      </dgm:t>
    </dgm:pt>
    <dgm:pt modelId="{5B588C78-77EC-4E31-94A3-F79560765410}">
      <dgm:prSet/>
      <dgm:spPr/>
      <dgm:t>
        <a:bodyPr/>
        <a:lstStyle/>
        <a:p>
          <a:pPr algn="ctr"/>
          <a:r>
            <a:rPr lang="fr-FR" dirty="0">
              <a:solidFill>
                <a:schemeClr val="tx1"/>
              </a:solidFill>
            </a:rPr>
            <a:t>C’est un silicate d’alumine hydraté:</a:t>
          </a:r>
        </a:p>
      </dgm:t>
    </dgm:pt>
    <dgm:pt modelId="{76F969D7-2FE5-49C2-B756-9FD312AD3262}" type="parTrans" cxnId="{E3E973BD-ECE5-49B8-B8BB-219DAEE3673E}">
      <dgm:prSet/>
      <dgm:spPr/>
      <dgm:t>
        <a:bodyPr/>
        <a:lstStyle/>
        <a:p>
          <a:endParaRPr lang="fr-FR"/>
        </a:p>
      </dgm:t>
    </dgm:pt>
    <dgm:pt modelId="{108CEF01-6CA9-41F1-A2E0-01C3CA6C4D01}" type="sibTrans" cxnId="{E3E973BD-ECE5-49B8-B8BB-219DAEE3673E}">
      <dgm:prSet/>
      <dgm:spPr/>
      <dgm:t>
        <a:bodyPr/>
        <a:lstStyle/>
        <a:p>
          <a:endParaRPr lang="fr-FR"/>
        </a:p>
      </dgm:t>
    </dgm:pt>
    <dgm:pt modelId="{CA2FA1B3-CE28-4907-801C-67B499E49210}">
      <dgm:prSet custT="1"/>
      <dgm:spPr/>
      <dgm:t>
        <a:bodyPr/>
        <a:lstStyle/>
        <a:p>
          <a:pPr algn="ctr"/>
          <a:r>
            <a:rPr lang="fr-FR" sz="4500" dirty="0">
              <a:solidFill>
                <a:schemeClr val="tx1"/>
              </a:solidFill>
            </a:rPr>
            <a:t>Si Al</a:t>
          </a:r>
          <a:r>
            <a:rPr lang="fr-FR" sz="2400" b="1" dirty="0">
              <a:solidFill>
                <a:schemeClr val="tx1"/>
              </a:solidFill>
            </a:rPr>
            <a:t>2</a:t>
          </a:r>
          <a:r>
            <a:rPr lang="fr-FR" sz="4500" dirty="0">
              <a:solidFill>
                <a:schemeClr val="tx1"/>
              </a:solidFill>
            </a:rPr>
            <a:t> O</a:t>
          </a:r>
          <a:r>
            <a:rPr lang="fr-FR" sz="2400" b="1" dirty="0">
              <a:solidFill>
                <a:schemeClr val="tx1"/>
              </a:solidFill>
            </a:rPr>
            <a:t>3</a:t>
          </a:r>
          <a:r>
            <a:rPr lang="fr-FR" sz="4500" b="1" dirty="0">
              <a:solidFill>
                <a:schemeClr val="tx1"/>
              </a:solidFill>
            </a:rPr>
            <a:t>.</a:t>
          </a:r>
          <a:endParaRPr lang="fr-FR" sz="4500" dirty="0">
            <a:solidFill>
              <a:schemeClr val="tx1"/>
            </a:solidFill>
          </a:endParaRPr>
        </a:p>
      </dgm:t>
    </dgm:pt>
    <dgm:pt modelId="{154C4BAC-316F-4156-B394-8C2FB07EDE94}" type="parTrans" cxnId="{EAABE0FF-9A08-4209-8BBA-1EB9596E46F4}">
      <dgm:prSet/>
      <dgm:spPr/>
      <dgm:t>
        <a:bodyPr/>
        <a:lstStyle/>
        <a:p>
          <a:endParaRPr lang="fr-FR"/>
        </a:p>
      </dgm:t>
    </dgm:pt>
    <dgm:pt modelId="{54256AAA-FA7D-439A-95F1-DA8C466E89CA}" type="sibTrans" cxnId="{EAABE0FF-9A08-4209-8BBA-1EB9596E46F4}">
      <dgm:prSet/>
      <dgm:spPr/>
      <dgm:t>
        <a:bodyPr/>
        <a:lstStyle/>
        <a:p>
          <a:endParaRPr lang="fr-FR"/>
        </a:p>
      </dgm:t>
    </dgm:pt>
    <dgm:pt modelId="{EE3945DF-1475-4A7B-AA08-DE72DB6B931C}" type="pres">
      <dgm:prSet presAssocID="{E411ACA0-2BE5-4073-B666-E72A8C72FB1D}" presName="linear" presStyleCnt="0">
        <dgm:presLayoutVars>
          <dgm:animLvl val="lvl"/>
          <dgm:resizeHandles val="exact"/>
        </dgm:presLayoutVars>
      </dgm:prSet>
      <dgm:spPr/>
    </dgm:pt>
    <dgm:pt modelId="{9A2AD97B-B8A5-4981-A9B7-73B2EB8AE626}" type="pres">
      <dgm:prSet presAssocID="{5B588C78-77EC-4E31-94A3-F7956076541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16C29C-4348-46A2-AC23-CCC94A4C8755}" type="pres">
      <dgm:prSet presAssocID="{108CEF01-6CA9-41F1-A2E0-01C3CA6C4D01}" presName="spacer" presStyleCnt="0"/>
      <dgm:spPr/>
    </dgm:pt>
    <dgm:pt modelId="{46DB40DB-61FC-4CD7-9C9C-1D907BECBBE5}" type="pres">
      <dgm:prSet presAssocID="{CA2FA1B3-CE28-4907-801C-67B499E4921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0F7770F-41F4-4E7A-990B-13423B273B86}" type="presOf" srcId="{5B588C78-77EC-4E31-94A3-F79560765410}" destId="{9A2AD97B-B8A5-4981-A9B7-73B2EB8AE626}" srcOrd="0" destOrd="0" presId="urn:microsoft.com/office/officeart/2005/8/layout/vList2"/>
    <dgm:cxn modelId="{DD09135B-48F6-4A16-9C29-22EF38A4232B}" type="presOf" srcId="{E411ACA0-2BE5-4073-B666-E72A8C72FB1D}" destId="{EE3945DF-1475-4A7B-AA08-DE72DB6B931C}" srcOrd="0" destOrd="0" presId="urn:microsoft.com/office/officeart/2005/8/layout/vList2"/>
    <dgm:cxn modelId="{E987197B-C2C4-4ACA-8725-32D51739D274}" type="presOf" srcId="{CA2FA1B3-CE28-4907-801C-67B499E49210}" destId="{46DB40DB-61FC-4CD7-9C9C-1D907BECBBE5}" srcOrd="0" destOrd="0" presId="urn:microsoft.com/office/officeart/2005/8/layout/vList2"/>
    <dgm:cxn modelId="{E3E973BD-ECE5-49B8-B8BB-219DAEE3673E}" srcId="{E411ACA0-2BE5-4073-B666-E72A8C72FB1D}" destId="{5B588C78-77EC-4E31-94A3-F79560765410}" srcOrd="0" destOrd="0" parTransId="{76F969D7-2FE5-49C2-B756-9FD312AD3262}" sibTransId="{108CEF01-6CA9-41F1-A2E0-01C3CA6C4D01}"/>
    <dgm:cxn modelId="{EAABE0FF-9A08-4209-8BBA-1EB9596E46F4}" srcId="{E411ACA0-2BE5-4073-B666-E72A8C72FB1D}" destId="{CA2FA1B3-CE28-4907-801C-67B499E49210}" srcOrd="1" destOrd="0" parTransId="{154C4BAC-316F-4156-B394-8C2FB07EDE94}" sibTransId="{54256AAA-FA7D-439A-95F1-DA8C466E89CA}"/>
    <dgm:cxn modelId="{EC7DDD4B-00E4-4D57-B73D-4FA636C28D82}" type="presParOf" srcId="{EE3945DF-1475-4A7B-AA08-DE72DB6B931C}" destId="{9A2AD97B-B8A5-4981-A9B7-73B2EB8AE626}" srcOrd="0" destOrd="0" presId="urn:microsoft.com/office/officeart/2005/8/layout/vList2"/>
    <dgm:cxn modelId="{E5020389-AD7F-46B6-BFC7-B60467E6B37B}" type="presParOf" srcId="{EE3945DF-1475-4A7B-AA08-DE72DB6B931C}" destId="{F216C29C-4348-46A2-AC23-CCC94A4C8755}" srcOrd="1" destOrd="0" presId="urn:microsoft.com/office/officeart/2005/8/layout/vList2"/>
    <dgm:cxn modelId="{7390D56E-9AA9-4207-8D13-DE8C807BE8CD}" type="presParOf" srcId="{EE3945DF-1475-4A7B-AA08-DE72DB6B931C}" destId="{46DB40DB-61FC-4CD7-9C9C-1D907BECBBE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F28547-57DB-469C-B3A4-B1E8BC9D3EF9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10BEC5EE-6D78-44F5-83FA-514323BD5E49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Les argiles sont plastiques, facile à modeler quand on les délaye avec de l’eau.</a:t>
          </a:r>
        </a:p>
      </dgm:t>
    </dgm:pt>
    <dgm:pt modelId="{7868CB13-0C0A-4F29-BCD6-157D03847E4A}" type="parTrans" cxnId="{585A75E7-FCF1-46E9-9EDD-7D86D9962551}">
      <dgm:prSet/>
      <dgm:spPr/>
      <dgm:t>
        <a:bodyPr/>
        <a:lstStyle/>
        <a:p>
          <a:endParaRPr lang="fr-FR"/>
        </a:p>
      </dgm:t>
    </dgm:pt>
    <dgm:pt modelId="{68324D32-68C1-4DCE-A08B-BB46ADEB2B0E}" type="sibTrans" cxnId="{585A75E7-FCF1-46E9-9EDD-7D86D9962551}">
      <dgm:prSet/>
      <dgm:spPr/>
      <dgm:t>
        <a:bodyPr/>
        <a:lstStyle/>
        <a:p>
          <a:endParaRPr lang="fr-FR"/>
        </a:p>
      </dgm:t>
    </dgm:pt>
    <dgm:pt modelId="{9FBD0D35-FCB8-42D0-B1F2-8B1DF0ABA346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Les argiles présentent le phénomène de retrait au séchage et à la cuisson</a:t>
          </a:r>
          <a:r>
            <a:rPr lang="fr-FR" dirty="0"/>
            <a:t>.</a:t>
          </a:r>
        </a:p>
      </dgm:t>
    </dgm:pt>
    <dgm:pt modelId="{ABBED8B8-EFB1-4B75-9D50-00A3A0D6E0BC}" type="parTrans" cxnId="{CCA6F203-83DD-4CFE-8D18-2162CF292769}">
      <dgm:prSet/>
      <dgm:spPr/>
      <dgm:t>
        <a:bodyPr/>
        <a:lstStyle/>
        <a:p>
          <a:endParaRPr lang="fr-FR"/>
        </a:p>
      </dgm:t>
    </dgm:pt>
    <dgm:pt modelId="{928C2F6B-8763-42DE-8A74-5F6FA5D275A0}" type="sibTrans" cxnId="{CCA6F203-83DD-4CFE-8D18-2162CF292769}">
      <dgm:prSet/>
      <dgm:spPr/>
      <dgm:t>
        <a:bodyPr/>
        <a:lstStyle/>
        <a:p>
          <a:endParaRPr lang="fr-FR"/>
        </a:p>
      </dgm:t>
    </dgm:pt>
    <dgm:pt modelId="{478AABA4-E949-4DCA-8252-7044D268067E}" type="pres">
      <dgm:prSet presAssocID="{B6F28547-57DB-469C-B3A4-B1E8BC9D3EF9}" presName="diagram" presStyleCnt="0">
        <dgm:presLayoutVars>
          <dgm:dir/>
          <dgm:resizeHandles val="exact"/>
        </dgm:presLayoutVars>
      </dgm:prSet>
      <dgm:spPr/>
    </dgm:pt>
    <dgm:pt modelId="{2AA76D14-F09B-4B8E-A79F-0FFAE4E92C72}" type="pres">
      <dgm:prSet presAssocID="{10BEC5EE-6D78-44F5-83FA-514323BD5E49}" presName="node" presStyleLbl="node1" presStyleIdx="0" presStyleCnt="2" custScaleY="144116">
        <dgm:presLayoutVars>
          <dgm:bulletEnabled val="1"/>
        </dgm:presLayoutVars>
      </dgm:prSet>
      <dgm:spPr/>
    </dgm:pt>
    <dgm:pt modelId="{AF78BDF0-3637-425C-863B-F84CE8D62015}" type="pres">
      <dgm:prSet presAssocID="{68324D32-68C1-4DCE-A08B-BB46ADEB2B0E}" presName="sibTrans" presStyleCnt="0"/>
      <dgm:spPr/>
    </dgm:pt>
    <dgm:pt modelId="{93C26D61-DDD6-4820-8C40-C259406A8EBA}" type="pres">
      <dgm:prSet presAssocID="{9FBD0D35-FCB8-42D0-B1F2-8B1DF0ABA346}" presName="node" presStyleLbl="node1" presStyleIdx="1" presStyleCnt="2" custScaleY="142034">
        <dgm:presLayoutVars>
          <dgm:bulletEnabled val="1"/>
        </dgm:presLayoutVars>
      </dgm:prSet>
      <dgm:spPr/>
    </dgm:pt>
  </dgm:ptLst>
  <dgm:cxnLst>
    <dgm:cxn modelId="{CCA6F203-83DD-4CFE-8D18-2162CF292769}" srcId="{B6F28547-57DB-469C-B3A4-B1E8BC9D3EF9}" destId="{9FBD0D35-FCB8-42D0-B1F2-8B1DF0ABA346}" srcOrd="1" destOrd="0" parTransId="{ABBED8B8-EFB1-4B75-9D50-00A3A0D6E0BC}" sibTransId="{928C2F6B-8763-42DE-8A74-5F6FA5D275A0}"/>
    <dgm:cxn modelId="{38127F34-511A-42AA-B5F2-D3DC7C27F7B0}" type="presOf" srcId="{B6F28547-57DB-469C-B3A4-B1E8BC9D3EF9}" destId="{478AABA4-E949-4DCA-8252-7044D268067E}" srcOrd="0" destOrd="0" presId="urn:microsoft.com/office/officeart/2005/8/layout/default"/>
    <dgm:cxn modelId="{99C47A3A-39A1-436D-8EA2-010CD6D68E8F}" type="presOf" srcId="{9FBD0D35-FCB8-42D0-B1F2-8B1DF0ABA346}" destId="{93C26D61-DDD6-4820-8C40-C259406A8EBA}" srcOrd="0" destOrd="0" presId="urn:microsoft.com/office/officeart/2005/8/layout/default"/>
    <dgm:cxn modelId="{13361584-6A54-4849-BC56-1F258DA21551}" type="presOf" srcId="{10BEC5EE-6D78-44F5-83FA-514323BD5E49}" destId="{2AA76D14-F09B-4B8E-A79F-0FFAE4E92C72}" srcOrd="0" destOrd="0" presId="urn:microsoft.com/office/officeart/2005/8/layout/default"/>
    <dgm:cxn modelId="{585A75E7-FCF1-46E9-9EDD-7D86D9962551}" srcId="{B6F28547-57DB-469C-B3A4-B1E8BC9D3EF9}" destId="{10BEC5EE-6D78-44F5-83FA-514323BD5E49}" srcOrd="0" destOrd="0" parTransId="{7868CB13-0C0A-4F29-BCD6-157D03847E4A}" sibTransId="{68324D32-68C1-4DCE-A08B-BB46ADEB2B0E}"/>
    <dgm:cxn modelId="{E9AE2C38-898D-43FA-B157-99B108F1FCB0}" type="presParOf" srcId="{478AABA4-E949-4DCA-8252-7044D268067E}" destId="{2AA76D14-F09B-4B8E-A79F-0FFAE4E92C72}" srcOrd="0" destOrd="0" presId="urn:microsoft.com/office/officeart/2005/8/layout/default"/>
    <dgm:cxn modelId="{9A6EF23E-768A-4C73-B871-5F06993317C7}" type="presParOf" srcId="{478AABA4-E949-4DCA-8252-7044D268067E}" destId="{AF78BDF0-3637-425C-863B-F84CE8D62015}" srcOrd="1" destOrd="0" presId="urn:microsoft.com/office/officeart/2005/8/layout/default"/>
    <dgm:cxn modelId="{4B68C41E-D964-4C1F-AC4A-2D69B2370C58}" type="presParOf" srcId="{478AABA4-E949-4DCA-8252-7044D268067E}" destId="{93C26D61-DDD6-4820-8C40-C259406A8EB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30287F-A5A2-4D39-90C8-7DE975822D01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833D257E-F42D-47D2-8159-C2BEBF163388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Desséchées, les argiles se réduisent en poussière et deviennent friables et douces. Elles attirent et absorbent alors de l’eau.</a:t>
          </a:r>
        </a:p>
      </dgm:t>
    </dgm:pt>
    <dgm:pt modelId="{E1186E3A-F55B-4504-BB3F-C6B2FF4ECA8E}" type="parTrans" cxnId="{312B2346-BA0F-4DDA-ADE9-FA7F4EE925F0}">
      <dgm:prSet/>
      <dgm:spPr/>
      <dgm:t>
        <a:bodyPr/>
        <a:lstStyle/>
        <a:p>
          <a:endParaRPr lang="fr-FR"/>
        </a:p>
      </dgm:t>
    </dgm:pt>
    <dgm:pt modelId="{416E7EC2-1780-47B8-A547-EE92823EEBCA}" type="sibTrans" cxnId="{312B2346-BA0F-4DDA-ADE9-FA7F4EE925F0}">
      <dgm:prSet/>
      <dgm:spPr/>
      <dgm:t>
        <a:bodyPr/>
        <a:lstStyle/>
        <a:p>
          <a:endParaRPr lang="fr-FR"/>
        </a:p>
      </dgm:t>
    </dgm:pt>
    <dgm:pt modelId="{7BC78035-FE13-4186-8DD0-A2BAAD96E533}" type="pres">
      <dgm:prSet presAssocID="{5630287F-A5A2-4D39-90C8-7DE975822D01}" presName="diagram" presStyleCnt="0">
        <dgm:presLayoutVars>
          <dgm:dir/>
          <dgm:resizeHandles val="exact"/>
        </dgm:presLayoutVars>
      </dgm:prSet>
      <dgm:spPr/>
    </dgm:pt>
    <dgm:pt modelId="{079B082D-197B-435C-ADA6-175A67893DE8}" type="pres">
      <dgm:prSet presAssocID="{833D257E-F42D-47D2-8159-C2BEBF163388}" presName="node" presStyleLbl="node1" presStyleIdx="0" presStyleCnt="1" custScaleX="123687">
        <dgm:presLayoutVars>
          <dgm:bulletEnabled val="1"/>
        </dgm:presLayoutVars>
      </dgm:prSet>
      <dgm:spPr/>
    </dgm:pt>
  </dgm:ptLst>
  <dgm:cxnLst>
    <dgm:cxn modelId="{312B2346-BA0F-4DDA-ADE9-FA7F4EE925F0}" srcId="{5630287F-A5A2-4D39-90C8-7DE975822D01}" destId="{833D257E-F42D-47D2-8159-C2BEBF163388}" srcOrd="0" destOrd="0" parTransId="{E1186E3A-F55B-4504-BB3F-C6B2FF4ECA8E}" sibTransId="{416E7EC2-1780-47B8-A547-EE92823EEBCA}"/>
    <dgm:cxn modelId="{0D4932A8-5A1D-4EE3-A793-1A075C7C7F64}" type="presOf" srcId="{833D257E-F42D-47D2-8159-C2BEBF163388}" destId="{079B082D-197B-435C-ADA6-175A67893DE8}" srcOrd="0" destOrd="0" presId="urn:microsoft.com/office/officeart/2005/8/layout/default"/>
    <dgm:cxn modelId="{E9EF2BDB-B087-459F-A582-7975FC644A7B}" type="presOf" srcId="{5630287F-A5A2-4D39-90C8-7DE975822D01}" destId="{7BC78035-FE13-4186-8DD0-A2BAAD96E533}" srcOrd="0" destOrd="0" presId="urn:microsoft.com/office/officeart/2005/8/layout/default"/>
    <dgm:cxn modelId="{0F7169B3-E52E-4374-AC47-4419024FB43C}" type="presParOf" srcId="{7BC78035-FE13-4186-8DD0-A2BAAD96E533}" destId="{079B082D-197B-435C-ADA6-175A67893DE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DC98E5-A6B3-4C8C-AC05-3D75E183C1D8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ECDA5B5F-1A68-4162-94F2-72E7021676B6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Imbibées d’eau, les argiles deviennent imperméables.</a:t>
          </a:r>
        </a:p>
      </dgm:t>
    </dgm:pt>
    <dgm:pt modelId="{4F55347D-C51F-4531-8872-9F5EF9F9DD72}" type="parTrans" cxnId="{141B77E9-89B4-4530-9986-95D61954C59F}">
      <dgm:prSet/>
      <dgm:spPr/>
      <dgm:t>
        <a:bodyPr/>
        <a:lstStyle/>
        <a:p>
          <a:endParaRPr lang="fr-FR"/>
        </a:p>
      </dgm:t>
    </dgm:pt>
    <dgm:pt modelId="{AAF36B0C-0DA1-41FD-BEF2-F0AD892B3518}" type="sibTrans" cxnId="{141B77E9-89B4-4530-9986-95D61954C59F}">
      <dgm:prSet/>
      <dgm:spPr/>
      <dgm:t>
        <a:bodyPr/>
        <a:lstStyle/>
        <a:p>
          <a:endParaRPr lang="fr-FR"/>
        </a:p>
      </dgm:t>
    </dgm:pt>
    <dgm:pt modelId="{CE931165-5388-4021-91A9-0B38635AA833}">
      <dgm:prSet/>
      <dgm:spPr/>
      <dgm:t>
        <a:bodyPr/>
        <a:lstStyle/>
        <a:p>
          <a:r>
            <a:rPr lang="fr-FR" dirty="0">
              <a:solidFill>
                <a:schemeClr val="tx1"/>
              </a:solidFill>
            </a:rPr>
            <a:t>Les argiles ne font pas effervescence avec les acides.</a:t>
          </a:r>
        </a:p>
      </dgm:t>
    </dgm:pt>
    <dgm:pt modelId="{4A4EEC1D-49C8-41EF-B634-3992D3765A06}" type="parTrans" cxnId="{A7032769-8882-499F-94B6-4D17C5446787}">
      <dgm:prSet/>
      <dgm:spPr/>
      <dgm:t>
        <a:bodyPr/>
        <a:lstStyle/>
        <a:p>
          <a:endParaRPr lang="fr-FR"/>
        </a:p>
      </dgm:t>
    </dgm:pt>
    <dgm:pt modelId="{C8E7AA67-862E-42A8-A8BF-E7F1C4C116E1}" type="sibTrans" cxnId="{A7032769-8882-499F-94B6-4D17C5446787}">
      <dgm:prSet/>
      <dgm:spPr/>
      <dgm:t>
        <a:bodyPr/>
        <a:lstStyle/>
        <a:p>
          <a:endParaRPr lang="fr-FR"/>
        </a:p>
      </dgm:t>
    </dgm:pt>
    <dgm:pt modelId="{4A6560ED-AB0E-4E4E-B69B-DD87CBBB8BD7}" type="pres">
      <dgm:prSet presAssocID="{10DC98E5-A6B3-4C8C-AC05-3D75E183C1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B32E2E1-9D7F-45B3-97E9-A128DB7DAD81}" type="pres">
      <dgm:prSet presAssocID="{ECDA5B5F-1A68-4162-94F2-72E7021676B6}" presName="hierRoot1" presStyleCnt="0">
        <dgm:presLayoutVars>
          <dgm:hierBranch val="init"/>
        </dgm:presLayoutVars>
      </dgm:prSet>
      <dgm:spPr/>
    </dgm:pt>
    <dgm:pt modelId="{23390309-BDC5-4447-9B3C-F47F14AF1ED6}" type="pres">
      <dgm:prSet presAssocID="{ECDA5B5F-1A68-4162-94F2-72E7021676B6}" presName="rootComposite1" presStyleCnt="0"/>
      <dgm:spPr/>
    </dgm:pt>
    <dgm:pt modelId="{77C71B3B-6EEB-433D-A6FF-67B5EA18DF32}" type="pres">
      <dgm:prSet presAssocID="{ECDA5B5F-1A68-4162-94F2-72E7021676B6}" presName="rootText1" presStyleLbl="node0" presStyleIdx="0" presStyleCnt="2" custScaleY="187374">
        <dgm:presLayoutVars>
          <dgm:chPref val="3"/>
        </dgm:presLayoutVars>
      </dgm:prSet>
      <dgm:spPr/>
    </dgm:pt>
    <dgm:pt modelId="{E5DF130D-E6BB-4BB8-914F-7B7FEC477414}" type="pres">
      <dgm:prSet presAssocID="{ECDA5B5F-1A68-4162-94F2-72E7021676B6}" presName="rootConnector1" presStyleLbl="node1" presStyleIdx="0" presStyleCnt="0"/>
      <dgm:spPr/>
    </dgm:pt>
    <dgm:pt modelId="{0212D98E-EA4E-4A54-A010-26644C5DD24E}" type="pres">
      <dgm:prSet presAssocID="{ECDA5B5F-1A68-4162-94F2-72E7021676B6}" presName="hierChild2" presStyleCnt="0"/>
      <dgm:spPr/>
    </dgm:pt>
    <dgm:pt modelId="{143D2162-1436-4031-B406-F52CB42AA23D}" type="pres">
      <dgm:prSet presAssocID="{ECDA5B5F-1A68-4162-94F2-72E7021676B6}" presName="hierChild3" presStyleCnt="0"/>
      <dgm:spPr/>
    </dgm:pt>
    <dgm:pt modelId="{0F9423E3-72A2-46E6-B485-F3A1DDA4FECD}" type="pres">
      <dgm:prSet presAssocID="{CE931165-5388-4021-91A9-0B38635AA833}" presName="hierRoot1" presStyleCnt="0">
        <dgm:presLayoutVars>
          <dgm:hierBranch val="init"/>
        </dgm:presLayoutVars>
      </dgm:prSet>
      <dgm:spPr/>
    </dgm:pt>
    <dgm:pt modelId="{30126E65-B718-4D6E-B502-94339782A125}" type="pres">
      <dgm:prSet presAssocID="{CE931165-5388-4021-91A9-0B38635AA833}" presName="rootComposite1" presStyleCnt="0"/>
      <dgm:spPr/>
    </dgm:pt>
    <dgm:pt modelId="{A497AA0B-32AE-4FC7-BD6D-B0B102A31706}" type="pres">
      <dgm:prSet presAssocID="{CE931165-5388-4021-91A9-0B38635AA833}" presName="rootText1" presStyleLbl="node0" presStyleIdx="1" presStyleCnt="2" custScaleY="187374">
        <dgm:presLayoutVars>
          <dgm:chPref val="3"/>
        </dgm:presLayoutVars>
      </dgm:prSet>
      <dgm:spPr/>
    </dgm:pt>
    <dgm:pt modelId="{DC962DC7-716D-460F-9231-CA03591518A9}" type="pres">
      <dgm:prSet presAssocID="{CE931165-5388-4021-91A9-0B38635AA833}" presName="rootConnector1" presStyleLbl="node1" presStyleIdx="0" presStyleCnt="0"/>
      <dgm:spPr/>
    </dgm:pt>
    <dgm:pt modelId="{3BA41A0F-0A3E-4226-8DF9-676F62EBA4DB}" type="pres">
      <dgm:prSet presAssocID="{CE931165-5388-4021-91A9-0B38635AA833}" presName="hierChild2" presStyleCnt="0"/>
      <dgm:spPr/>
    </dgm:pt>
    <dgm:pt modelId="{3CE30FCE-D284-4FFF-B122-71B5D055FE87}" type="pres">
      <dgm:prSet presAssocID="{CE931165-5388-4021-91A9-0B38635AA833}" presName="hierChild3" presStyleCnt="0"/>
      <dgm:spPr/>
    </dgm:pt>
  </dgm:ptLst>
  <dgm:cxnLst>
    <dgm:cxn modelId="{1FEBF731-067B-493C-BA94-23922E73F70A}" type="presOf" srcId="{ECDA5B5F-1A68-4162-94F2-72E7021676B6}" destId="{E5DF130D-E6BB-4BB8-914F-7B7FEC477414}" srcOrd="1" destOrd="0" presId="urn:microsoft.com/office/officeart/2005/8/layout/orgChart1"/>
    <dgm:cxn modelId="{F7A6AA62-C883-4DA6-89AC-1D0C737BA898}" type="presOf" srcId="{CE931165-5388-4021-91A9-0B38635AA833}" destId="{A497AA0B-32AE-4FC7-BD6D-B0B102A31706}" srcOrd="0" destOrd="0" presId="urn:microsoft.com/office/officeart/2005/8/layout/orgChart1"/>
    <dgm:cxn modelId="{D8758065-5DC1-43CE-95E2-9F9658B2BDFE}" type="presOf" srcId="{10DC98E5-A6B3-4C8C-AC05-3D75E183C1D8}" destId="{4A6560ED-AB0E-4E4E-B69B-DD87CBBB8BD7}" srcOrd="0" destOrd="0" presId="urn:microsoft.com/office/officeart/2005/8/layout/orgChart1"/>
    <dgm:cxn modelId="{A7032769-8882-499F-94B6-4D17C5446787}" srcId="{10DC98E5-A6B3-4C8C-AC05-3D75E183C1D8}" destId="{CE931165-5388-4021-91A9-0B38635AA833}" srcOrd="1" destOrd="0" parTransId="{4A4EEC1D-49C8-41EF-B634-3992D3765A06}" sibTransId="{C8E7AA67-862E-42A8-A8BF-E7F1C4C116E1}"/>
    <dgm:cxn modelId="{D2FAB67A-B369-471F-9EC5-DFD7B92D1AB0}" type="presOf" srcId="{ECDA5B5F-1A68-4162-94F2-72E7021676B6}" destId="{77C71B3B-6EEB-433D-A6FF-67B5EA18DF32}" srcOrd="0" destOrd="0" presId="urn:microsoft.com/office/officeart/2005/8/layout/orgChart1"/>
    <dgm:cxn modelId="{162EB3A2-13F9-4267-A70F-D3C582CD7698}" type="presOf" srcId="{CE931165-5388-4021-91A9-0B38635AA833}" destId="{DC962DC7-716D-460F-9231-CA03591518A9}" srcOrd="1" destOrd="0" presId="urn:microsoft.com/office/officeart/2005/8/layout/orgChart1"/>
    <dgm:cxn modelId="{141B77E9-89B4-4530-9986-95D61954C59F}" srcId="{10DC98E5-A6B3-4C8C-AC05-3D75E183C1D8}" destId="{ECDA5B5F-1A68-4162-94F2-72E7021676B6}" srcOrd="0" destOrd="0" parTransId="{4F55347D-C51F-4531-8872-9F5EF9F9DD72}" sibTransId="{AAF36B0C-0DA1-41FD-BEF2-F0AD892B3518}"/>
    <dgm:cxn modelId="{97BB57A5-BC12-403D-AB72-2CCF40CD481A}" type="presParOf" srcId="{4A6560ED-AB0E-4E4E-B69B-DD87CBBB8BD7}" destId="{1B32E2E1-9D7F-45B3-97E9-A128DB7DAD81}" srcOrd="0" destOrd="0" presId="urn:microsoft.com/office/officeart/2005/8/layout/orgChart1"/>
    <dgm:cxn modelId="{EB0170D8-99C0-4E50-9721-A8A95D3C103F}" type="presParOf" srcId="{1B32E2E1-9D7F-45B3-97E9-A128DB7DAD81}" destId="{23390309-BDC5-4447-9B3C-F47F14AF1ED6}" srcOrd="0" destOrd="0" presId="urn:microsoft.com/office/officeart/2005/8/layout/orgChart1"/>
    <dgm:cxn modelId="{3F0AA247-0058-45E0-A973-71A312DCC4C9}" type="presParOf" srcId="{23390309-BDC5-4447-9B3C-F47F14AF1ED6}" destId="{77C71B3B-6EEB-433D-A6FF-67B5EA18DF32}" srcOrd="0" destOrd="0" presId="urn:microsoft.com/office/officeart/2005/8/layout/orgChart1"/>
    <dgm:cxn modelId="{3881E8E6-16E4-4D7E-8CEB-04035096E3F6}" type="presParOf" srcId="{23390309-BDC5-4447-9B3C-F47F14AF1ED6}" destId="{E5DF130D-E6BB-4BB8-914F-7B7FEC477414}" srcOrd="1" destOrd="0" presId="urn:microsoft.com/office/officeart/2005/8/layout/orgChart1"/>
    <dgm:cxn modelId="{26ADF3A9-B1EB-49CC-B455-3D3A944E5674}" type="presParOf" srcId="{1B32E2E1-9D7F-45B3-97E9-A128DB7DAD81}" destId="{0212D98E-EA4E-4A54-A010-26644C5DD24E}" srcOrd="1" destOrd="0" presId="urn:microsoft.com/office/officeart/2005/8/layout/orgChart1"/>
    <dgm:cxn modelId="{E76B61D5-6A89-47A9-96EC-9DDC79F34691}" type="presParOf" srcId="{1B32E2E1-9D7F-45B3-97E9-A128DB7DAD81}" destId="{143D2162-1436-4031-B406-F52CB42AA23D}" srcOrd="2" destOrd="0" presId="urn:microsoft.com/office/officeart/2005/8/layout/orgChart1"/>
    <dgm:cxn modelId="{EAC42FBE-D560-426F-B4B1-B2AE5C49C4ED}" type="presParOf" srcId="{4A6560ED-AB0E-4E4E-B69B-DD87CBBB8BD7}" destId="{0F9423E3-72A2-46E6-B485-F3A1DDA4FECD}" srcOrd="1" destOrd="0" presId="urn:microsoft.com/office/officeart/2005/8/layout/orgChart1"/>
    <dgm:cxn modelId="{7019B07D-3EFE-40B0-B29F-DAB13920FE7D}" type="presParOf" srcId="{0F9423E3-72A2-46E6-B485-F3A1DDA4FECD}" destId="{30126E65-B718-4D6E-B502-94339782A125}" srcOrd="0" destOrd="0" presId="urn:microsoft.com/office/officeart/2005/8/layout/orgChart1"/>
    <dgm:cxn modelId="{1903586B-ED57-4DB4-929A-26001E70E2DD}" type="presParOf" srcId="{30126E65-B718-4D6E-B502-94339782A125}" destId="{A497AA0B-32AE-4FC7-BD6D-B0B102A31706}" srcOrd="0" destOrd="0" presId="urn:microsoft.com/office/officeart/2005/8/layout/orgChart1"/>
    <dgm:cxn modelId="{BCF8CEB8-4CBD-453E-930A-95EE4D77D30E}" type="presParOf" srcId="{30126E65-B718-4D6E-B502-94339782A125}" destId="{DC962DC7-716D-460F-9231-CA03591518A9}" srcOrd="1" destOrd="0" presId="urn:microsoft.com/office/officeart/2005/8/layout/orgChart1"/>
    <dgm:cxn modelId="{FA00CC31-7B28-47DF-A30A-09FE090E4907}" type="presParOf" srcId="{0F9423E3-72A2-46E6-B485-F3A1DDA4FECD}" destId="{3BA41A0F-0A3E-4226-8DF9-676F62EBA4DB}" srcOrd="1" destOrd="0" presId="urn:microsoft.com/office/officeart/2005/8/layout/orgChart1"/>
    <dgm:cxn modelId="{A5B9B16A-29F8-4AD0-9766-5A8D11A76B48}" type="presParOf" srcId="{0F9423E3-72A2-46E6-B485-F3A1DDA4FECD}" destId="{3CE30FCE-D284-4FFF-B122-71B5D055FE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4CED0-0E16-444F-BB54-9BF91FBA53A0}">
      <dsp:nvSpPr>
        <dsp:cNvPr id="0" name=""/>
        <dsp:cNvSpPr/>
      </dsp:nvSpPr>
      <dsp:spPr>
        <a:xfrm>
          <a:off x="0" y="113921"/>
          <a:ext cx="8915400" cy="35497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100" kern="1200" dirty="0">
              <a:solidFill>
                <a:schemeClr val="tx1"/>
              </a:solidFill>
            </a:rPr>
            <a:t>Les argiles sont des roches sédimentaires à grain fin, souvent plastiques, trouvées dans divers milieux: marin, continental, lacustre, fluvial, etc. </a:t>
          </a:r>
        </a:p>
      </dsp:txBody>
      <dsp:txXfrm>
        <a:off x="173286" y="287207"/>
        <a:ext cx="8568828" cy="32032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4A4B8D-B8BE-4CE0-8D2D-168CA483DCCC}">
      <dsp:nvSpPr>
        <dsp:cNvPr id="0" name=""/>
        <dsp:cNvSpPr/>
      </dsp:nvSpPr>
      <dsp:spPr>
        <a:xfrm>
          <a:off x="0" y="569771"/>
          <a:ext cx="891540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solidFill>
                <a:schemeClr val="tx1"/>
              </a:solidFill>
            </a:rPr>
            <a:t>L’argile résulte de l’altération des roches feldspathiques.</a:t>
          </a:r>
        </a:p>
      </dsp:txBody>
      <dsp:txXfrm>
        <a:off x="62141" y="631912"/>
        <a:ext cx="8791118" cy="1148678"/>
      </dsp:txXfrm>
    </dsp:sp>
    <dsp:sp modelId="{8B96456B-6A96-4798-B11B-4CDB49891605}">
      <dsp:nvSpPr>
        <dsp:cNvPr id="0" name=""/>
        <dsp:cNvSpPr/>
      </dsp:nvSpPr>
      <dsp:spPr>
        <a:xfrm>
          <a:off x="0" y="1934891"/>
          <a:ext cx="8915400" cy="1272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solidFill>
                <a:schemeClr val="tx1"/>
              </a:solidFill>
            </a:rPr>
            <a:t>La boue riche en feldspath se déshydrate par compaction et se transforme en argile.</a:t>
          </a:r>
        </a:p>
      </dsp:txBody>
      <dsp:txXfrm>
        <a:off x="62141" y="1997032"/>
        <a:ext cx="8791118" cy="1148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D97B-B8A5-4981-A9B7-73B2EB8AE626}">
      <dsp:nvSpPr>
        <dsp:cNvPr id="0" name=""/>
        <dsp:cNvSpPr/>
      </dsp:nvSpPr>
      <dsp:spPr>
        <a:xfrm>
          <a:off x="0" y="33910"/>
          <a:ext cx="8915400" cy="1790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500" kern="1200" dirty="0">
              <a:solidFill>
                <a:schemeClr val="tx1"/>
              </a:solidFill>
            </a:rPr>
            <a:t>C’est un silicate d’alumine hydraté:</a:t>
          </a:r>
        </a:p>
      </dsp:txBody>
      <dsp:txXfrm>
        <a:off x="87385" y="121295"/>
        <a:ext cx="8740630" cy="1615330"/>
      </dsp:txXfrm>
    </dsp:sp>
    <dsp:sp modelId="{46DB40DB-61FC-4CD7-9C9C-1D907BECBBE5}">
      <dsp:nvSpPr>
        <dsp:cNvPr id="0" name=""/>
        <dsp:cNvSpPr/>
      </dsp:nvSpPr>
      <dsp:spPr>
        <a:xfrm>
          <a:off x="0" y="1953611"/>
          <a:ext cx="8915400" cy="17901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500" kern="1200" dirty="0">
              <a:solidFill>
                <a:schemeClr val="tx1"/>
              </a:solidFill>
            </a:rPr>
            <a:t>Si Al</a:t>
          </a:r>
          <a:r>
            <a:rPr lang="fr-FR" sz="2400" b="1" kern="1200" dirty="0">
              <a:solidFill>
                <a:schemeClr val="tx1"/>
              </a:solidFill>
            </a:rPr>
            <a:t>2</a:t>
          </a:r>
          <a:r>
            <a:rPr lang="fr-FR" sz="4500" kern="1200" dirty="0">
              <a:solidFill>
                <a:schemeClr val="tx1"/>
              </a:solidFill>
            </a:rPr>
            <a:t> O</a:t>
          </a:r>
          <a:r>
            <a:rPr lang="fr-FR" sz="2400" b="1" kern="1200" dirty="0">
              <a:solidFill>
                <a:schemeClr val="tx1"/>
              </a:solidFill>
            </a:rPr>
            <a:t>3</a:t>
          </a:r>
          <a:r>
            <a:rPr lang="fr-FR" sz="4500" b="1" kern="1200" dirty="0">
              <a:solidFill>
                <a:schemeClr val="tx1"/>
              </a:solidFill>
            </a:rPr>
            <a:t>.</a:t>
          </a:r>
          <a:endParaRPr lang="fr-FR" sz="4500" kern="1200" dirty="0">
            <a:solidFill>
              <a:schemeClr val="tx1"/>
            </a:solidFill>
          </a:endParaRPr>
        </a:p>
      </dsp:txBody>
      <dsp:txXfrm>
        <a:off x="87385" y="2040996"/>
        <a:ext cx="8740630" cy="1615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76D14-F09B-4B8E-A79F-0FFAE4E92C72}">
      <dsp:nvSpPr>
        <dsp:cNvPr id="0" name=""/>
        <dsp:cNvSpPr/>
      </dsp:nvSpPr>
      <dsp:spPr>
        <a:xfrm>
          <a:off x="1088" y="53756"/>
          <a:ext cx="4244392" cy="36701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900" kern="1200" dirty="0">
              <a:solidFill>
                <a:schemeClr val="tx1"/>
              </a:solidFill>
            </a:rPr>
            <a:t>Les argiles sont plastiques, facile à modeler quand on les délaye avec de l’eau.</a:t>
          </a:r>
        </a:p>
      </dsp:txBody>
      <dsp:txXfrm>
        <a:off x="1088" y="53756"/>
        <a:ext cx="4244392" cy="3670108"/>
      </dsp:txXfrm>
    </dsp:sp>
    <dsp:sp modelId="{93C26D61-DDD6-4820-8C40-C259406A8EBA}">
      <dsp:nvSpPr>
        <dsp:cNvPr id="0" name=""/>
        <dsp:cNvSpPr/>
      </dsp:nvSpPr>
      <dsp:spPr>
        <a:xfrm>
          <a:off x="4669919" y="80267"/>
          <a:ext cx="4244392" cy="361708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900" kern="1200" dirty="0">
              <a:solidFill>
                <a:schemeClr val="tx1"/>
              </a:solidFill>
            </a:rPr>
            <a:t>Les argiles présentent le phénomène de retrait au séchage et à la cuisson</a:t>
          </a:r>
          <a:r>
            <a:rPr lang="fr-FR" sz="3900" kern="1200" dirty="0"/>
            <a:t>.</a:t>
          </a:r>
        </a:p>
      </dsp:txBody>
      <dsp:txXfrm>
        <a:off x="4669919" y="80267"/>
        <a:ext cx="4244392" cy="36170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B082D-197B-435C-ADA6-175A67893DE8}">
      <dsp:nvSpPr>
        <dsp:cNvPr id="0" name=""/>
        <dsp:cNvSpPr/>
      </dsp:nvSpPr>
      <dsp:spPr>
        <a:xfrm>
          <a:off x="564800" y="383"/>
          <a:ext cx="7785799" cy="37768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800" kern="1200" dirty="0">
              <a:solidFill>
                <a:schemeClr val="tx1"/>
              </a:solidFill>
            </a:rPr>
            <a:t>Desséchées, les argiles se réduisent en poussière et deviennent friables et douces. Elles attirent et absorbent alors de l’eau.</a:t>
          </a:r>
        </a:p>
      </dsp:txBody>
      <dsp:txXfrm>
        <a:off x="564800" y="383"/>
        <a:ext cx="7785799" cy="37768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C71B3B-6EEB-433D-A6FF-67B5EA18DF32}">
      <dsp:nvSpPr>
        <dsp:cNvPr id="0" name=""/>
        <dsp:cNvSpPr/>
      </dsp:nvSpPr>
      <dsp:spPr>
        <a:xfrm>
          <a:off x="2149" y="0"/>
          <a:ext cx="4032172" cy="37776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300" kern="1200" dirty="0">
              <a:solidFill>
                <a:schemeClr val="tx1"/>
              </a:solidFill>
            </a:rPr>
            <a:t>Imbibées d’eau, les argiles deviennent imperméables.</a:t>
          </a:r>
        </a:p>
      </dsp:txBody>
      <dsp:txXfrm>
        <a:off x="2149" y="0"/>
        <a:ext cx="4032172" cy="3777621"/>
      </dsp:txXfrm>
    </dsp:sp>
    <dsp:sp modelId="{A497AA0B-32AE-4FC7-BD6D-B0B102A31706}">
      <dsp:nvSpPr>
        <dsp:cNvPr id="0" name=""/>
        <dsp:cNvSpPr/>
      </dsp:nvSpPr>
      <dsp:spPr>
        <a:xfrm>
          <a:off x="4881078" y="0"/>
          <a:ext cx="4032172" cy="37776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300" kern="1200" dirty="0">
              <a:solidFill>
                <a:schemeClr val="tx1"/>
              </a:solidFill>
            </a:rPr>
            <a:t>Les argiles ne font pas effervescence avec les acides.</a:t>
          </a:r>
        </a:p>
      </dsp:txBody>
      <dsp:txXfrm>
        <a:off x="4881078" y="0"/>
        <a:ext cx="4032172" cy="3777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17458-0E0A-41AF-B862-3EF959BA0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676938"/>
            <a:ext cx="8915399" cy="2100443"/>
          </a:xfrm>
        </p:spPr>
        <p:txBody>
          <a:bodyPr>
            <a:normAutofit/>
          </a:bodyPr>
          <a:lstStyle/>
          <a:p>
            <a:pPr algn="ctr"/>
            <a:r>
              <a:rPr lang="fr-FR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L’ARGILE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9EE95-ED56-4CD6-81A3-F158C7992C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910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60B9C-2937-4CEA-84D2-27940A86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>
                <a:solidFill>
                  <a:srgbClr val="00B050"/>
                </a:solidFill>
              </a:rPr>
              <a:t>Propriétés de l’argile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709B440-AE6E-4B49-BB2C-0571D5C388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765056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647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07157-5F14-46F2-A923-46C0988B2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A69577E-F23F-4434-933F-372B1167E2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038280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300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2E010-61B2-4738-9441-93417F72F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E39637F-A10F-4FD0-A735-71A01CC47E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22625"/>
              </p:ext>
            </p:extLst>
          </p:nvPr>
        </p:nvGraphicFramePr>
        <p:xfrm>
          <a:off x="2589212" y="2170043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650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D7B58-2BFD-415A-8FDF-FBB342686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26C470E-856E-4CA3-8F93-6221D92C85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958520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585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3F7E-99F9-4205-A8B0-1475FF6CC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>
                <a:solidFill>
                  <a:srgbClr val="00B050"/>
                </a:solidFill>
              </a:rPr>
              <a:t>Origine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548F535-15F4-4F60-9A0C-B9DC0DB923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900659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297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817EA-F7D4-463A-9894-9CB0010A4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>
                <a:solidFill>
                  <a:srgbClr val="00B050"/>
                </a:solidFill>
              </a:rPr>
              <a:t>Composition chimique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ED7775-9E68-492D-B965-4D7328F212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847685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585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D0945-6A52-4D44-91E6-0F4529889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dirty="0">
                <a:solidFill>
                  <a:srgbClr val="00B050"/>
                </a:solidFill>
              </a:rPr>
              <a:t>Variétés d’argile et utilisations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C738C-14D1-492B-AC62-32E6BE96844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b="1" dirty="0">
                <a:solidFill>
                  <a:srgbClr val="0070C0"/>
                </a:solidFill>
              </a:rPr>
              <a:t>Terre argileuse ou terre glaise: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tx1"/>
                </a:solidFill>
              </a:rPr>
              <a:t>Terre grasse et imperméable utilisée dans la fabrication 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tx1"/>
                </a:solidFill>
              </a:rPr>
              <a:t>de briques, de tuiles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tx1"/>
                </a:solidFill>
              </a:rPr>
              <a:t> et de céramiques.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6402F2-39E2-45F8-A1C2-E995AABFDEE1}"/>
              </a:ext>
            </a:extLst>
          </p:cNvPr>
          <p:cNvSpPr/>
          <p:nvPr/>
        </p:nvSpPr>
        <p:spPr>
          <a:xfrm>
            <a:off x="12138991" y="2570922"/>
            <a:ext cx="5300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43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E2007-5C16-4143-95DE-38848D127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5C561-7262-41B2-9C52-7E6A42B76EC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b="1" dirty="0">
                <a:solidFill>
                  <a:srgbClr val="0070C0"/>
                </a:solidFill>
              </a:rPr>
              <a:t>Kaolin: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tx1"/>
                </a:solidFill>
              </a:rPr>
              <a:t>Argile blanche pour la 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tx1"/>
                </a:solidFill>
              </a:rPr>
              <a:t>fabrication de porcelaines.</a:t>
            </a:r>
          </a:p>
        </p:txBody>
      </p:sp>
    </p:spTree>
    <p:extLst>
      <p:ext uri="{BB962C8B-B14F-4D97-AF65-F5344CB8AC3E}">
        <p14:creationId xmlns:p14="http://schemas.microsoft.com/office/powerpoint/2010/main" val="141121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91B1E-5E5E-43D6-98A6-BE03D455F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929EF-B12C-4869-AD54-BAE7F8EAA65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b="1" dirty="0">
                <a:solidFill>
                  <a:srgbClr val="0070C0"/>
                </a:solidFill>
              </a:rPr>
              <a:t>Les argiles grise, bleue, rouge,</a:t>
            </a:r>
          </a:p>
          <a:p>
            <a:pPr marL="0" indent="0" algn="ctr">
              <a:buNone/>
            </a:pPr>
            <a:r>
              <a:rPr lang="fr-FR" sz="3200" b="1" dirty="0">
                <a:solidFill>
                  <a:srgbClr val="0070C0"/>
                </a:solidFill>
              </a:rPr>
              <a:t> jaune ou verte. 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La couleur varie suivant la nature des impuretés qu’elles contiennent.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Elles sont souvent utilisées dans les domaines du cosmétique et médical</a:t>
            </a:r>
          </a:p>
        </p:txBody>
      </p:sp>
    </p:spTree>
    <p:extLst>
      <p:ext uri="{BB962C8B-B14F-4D97-AF65-F5344CB8AC3E}">
        <p14:creationId xmlns:p14="http://schemas.microsoft.com/office/powerpoint/2010/main" val="231172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83003-7B3E-41AD-8EB7-3C650E986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29C6E-64C9-4090-BA6C-61F244C3642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b="1" dirty="0">
                <a:solidFill>
                  <a:srgbClr val="0070C0"/>
                </a:solidFill>
              </a:rPr>
              <a:t>La marne:</a:t>
            </a:r>
          </a:p>
          <a:p>
            <a:pPr marL="0" indent="0" algn="ctr">
              <a:buNone/>
            </a:pPr>
            <a:r>
              <a:rPr lang="fr-FR" sz="3600" dirty="0">
                <a:solidFill>
                  <a:schemeClr val="tx1"/>
                </a:solidFill>
              </a:rPr>
              <a:t>Mélange d’argile et de calcaire, </a:t>
            </a:r>
          </a:p>
          <a:p>
            <a:pPr marL="0" indent="0" algn="ctr">
              <a:buNone/>
            </a:pPr>
            <a:r>
              <a:rPr lang="fr-FR" sz="3600" dirty="0">
                <a:solidFill>
                  <a:schemeClr val="tx1"/>
                </a:solidFill>
              </a:rPr>
              <a:t>utilisée dans la fabrication de briques, </a:t>
            </a:r>
          </a:p>
          <a:p>
            <a:pPr marL="0" indent="0" algn="ctr">
              <a:buNone/>
            </a:pPr>
            <a:r>
              <a:rPr lang="fr-FR" sz="3600" dirty="0">
                <a:solidFill>
                  <a:schemeClr val="tx1"/>
                </a:solidFill>
              </a:rPr>
              <a:t>de poteries et surtout dans</a:t>
            </a:r>
          </a:p>
          <a:p>
            <a:pPr marL="0" indent="0" algn="ctr">
              <a:buNone/>
            </a:pPr>
            <a:r>
              <a:rPr lang="fr-FR" sz="3600" dirty="0">
                <a:solidFill>
                  <a:schemeClr val="tx1"/>
                </a:solidFill>
              </a:rPr>
              <a:t> la fabrication de ciments et de chaux</a:t>
            </a:r>
          </a:p>
        </p:txBody>
      </p:sp>
    </p:spTree>
    <p:extLst>
      <p:ext uri="{BB962C8B-B14F-4D97-AF65-F5344CB8AC3E}">
        <p14:creationId xmlns:p14="http://schemas.microsoft.com/office/powerpoint/2010/main" val="309834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2432-BEB6-4656-A915-8591D93B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085FA-6D15-43B4-9D85-17B47E563F9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sz="4000" b="1" dirty="0">
                <a:solidFill>
                  <a:srgbClr val="0070C0"/>
                </a:solidFill>
              </a:rPr>
              <a:t>Schistes et ardoises:</a:t>
            </a:r>
          </a:p>
          <a:p>
            <a:pPr marL="0" indent="0" algn="ctr">
              <a:buNone/>
            </a:pPr>
            <a:r>
              <a:rPr lang="fr-FR" sz="2800" dirty="0">
                <a:solidFill>
                  <a:schemeClr val="tx1"/>
                </a:solidFill>
              </a:rPr>
              <a:t>Roches issues du métamorphisme </a:t>
            </a:r>
          </a:p>
          <a:p>
            <a:pPr marL="0" indent="0" algn="ctr">
              <a:buNone/>
            </a:pPr>
            <a:r>
              <a:rPr lang="fr-FR" sz="2800" dirty="0">
                <a:solidFill>
                  <a:schemeClr val="tx1"/>
                </a:solidFill>
              </a:rPr>
              <a:t>des sédiments argileux.</a:t>
            </a:r>
          </a:p>
          <a:p>
            <a:pPr marL="0" indent="0" algn="ctr">
              <a:buNone/>
            </a:pPr>
            <a:r>
              <a:rPr lang="fr-FR" sz="2800" dirty="0">
                <a:solidFill>
                  <a:schemeClr val="tx1"/>
                </a:solidFill>
              </a:rPr>
              <a:t>Les schistes ardoisiers sont utilisés dans la confection de toit de maison, </a:t>
            </a:r>
          </a:p>
          <a:p>
            <a:pPr marL="0" indent="0" algn="ctr">
              <a:buNone/>
            </a:pPr>
            <a:r>
              <a:rPr lang="fr-FR" sz="2800" dirty="0">
                <a:solidFill>
                  <a:schemeClr val="tx1"/>
                </a:solidFill>
              </a:rPr>
              <a:t>dans la fabrication d’ardoise à écrire ,</a:t>
            </a:r>
          </a:p>
          <a:p>
            <a:pPr marL="0" indent="0" algn="ctr">
              <a:buNone/>
            </a:pPr>
            <a:r>
              <a:rPr lang="fr-FR" sz="2800" dirty="0">
                <a:solidFill>
                  <a:schemeClr val="tx1"/>
                </a:solidFill>
              </a:rPr>
              <a:t>ou même comme matériaux de construction.</a:t>
            </a:r>
          </a:p>
        </p:txBody>
      </p:sp>
    </p:spTree>
    <p:extLst>
      <p:ext uri="{BB962C8B-B14F-4D97-AF65-F5344CB8AC3E}">
        <p14:creationId xmlns:p14="http://schemas.microsoft.com/office/powerpoint/2010/main" val="409655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186</TotalTime>
  <Words>279</Words>
  <Application>Microsoft Office PowerPoint</Application>
  <PresentationFormat>Widescreen</PresentationFormat>
  <Paragraphs>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Comic Sans MS</vt:lpstr>
      <vt:lpstr>Wingdings 3</vt:lpstr>
      <vt:lpstr>Wisp</vt:lpstr>
      <vt:lpstr>L’ARGILE</vt:lpstr>
      <vt:lpstr>PowerPoint Presentation</vt:lpstr>
      <vt:lpstr>Origine</vt:lpstr>
      <vt:lpstr>Composition chimique</vt:lpstr>
      <vt:lpstr>Variétés d’argile et utilisations</vt:lpstr>
      <vt:lpstr>PowerPoint Presentation</vt:lpstr>
      <vt:lpstr>PowerPoint Presentation</vt:lpstr>
      <vt:lpstr>PowerPoint Presentation</vt:lpstr>
      <vt:lpstr>PowerPoint Presentation</vt:lpstr>
      <vt:lpstr>Propriétés de l’argile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L’ARGILE</dc:title>
  <dc:creator>Fetra</dc:creator>
  <cp:lastModifiedBy>Fetra</cp:lastModifiedBy>
  <cp:revision>13</cp:revision>
  <dcterms:created xsi:type="dcterms:W3CDTF">2021-03-30T16:34:30Z</dcterms:created>
  <dcterms:modified xsi:type="dcterms:W3CDTF">2021-03-30T19:40:50Z</dcterms:modified>
</cp:coreProperties>
</file>