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58" r:id="rId6"/>
    <p:sldId id="259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9A851-AAD9-41B3-9FBB-611B4596DA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8000" b="1" dirty="0">
                <a:solidFill>
                  <a:srgbClr val="FF0000"/>
                </a:solidFill>
                <a:latin typeface="Algerian" panose="04020705040A02060702" pitchFamily="82" charset="0"/>
              </a:rPr>
              <a:t>LES GEMMES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DA7217-39DB-4936-8E68-5B69FEA519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4303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9BB3C8-95E3-44F2-9F9E-12B5A0E5B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3F88F-0F6E-45E5-AE6D-4F14EFE304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060175"/>
            <a:ext cx="10018713" cy="4731026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sz="3200" dirty="0"/>
              <a:t>Un gemme est un minéral ou une pierre , coloré, utilisé comme ornement.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3200" dirty="0"/>
              <a:t>On distingue les pierres précieuses, les pierres fines ou semi précieuses et les pierres dures.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sz="3200" dirty="0"/>
              <a:t>D’autres matières d’origine organique comme la perle, la nacre, le jais, l’ambre et le corail peuvent aussi être classées parmi les gemmes. On parle de « pierres organiques ».</a:t>
            </a:r>
          </a:p>
        </p:txBody>
      </p:sp>
    </p:spTree>
    <p:extLst>
      <p:ext uri="{BB962C8B-B14F-4D97-AF65-F5344CB8AC3E}">
        <p14:creationId xmlns:p14="http://schemas.microsoft.com/office/powerpoint/2010/main" val="1943792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520C9-6E28-4D05-A76C-CB430BC44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5400" b="1" dirty="0">
                <a:solidFill>
                  <a:srgbClr val="00B050"/>
                </a:solidFill>
              </a:rPr>
              <a:t>Caractéristiques d’une matière classée comme « gemme »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5D9D82-E4AC-43B9-BF0E-074BEEDE16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0191" y="2438399"/>
            <a:ext cx="6745358" cy="3922644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sz="3200" dirty="0"/>
              <a:t>Elle doit être attrayante surtout par sa couleur.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3200" dirty="0"/>
              <a:t>Elle est peu altérable.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sz="3200" dirty="0"/>
              <a:t>Elle est assez solide pour résister aux manipulations et à un usage constant sans se rayer ou s’endommager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36306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70EDB-ADB4-4C58-A3D6-6125B312E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6000" b="1" dirty="0">
                <a:solidFill>
                  <a:srgbClr val="00B050"/>
                </a:solidFill>
              </a:rPr>
              <a:t>Qui travaille les gemmes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A256A-2BB0-4567-8679-AAD21C14C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2067339"/>
            <a:ext cx="4440131" cy="3723861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2800" dirty="0"/>
              <a:t>Le « lapidaire » est le tailleur et polisseur des gemmes.</a:t>
            </a:r>
          </a:p>
          <a:p>
            <a:pPr marL="0" indent="0">
              <a:buNone/>
            </a:pPr>
            <a:r>
              <a:rPr lang="fr-FR" sz="2800" dirty="0"/>
              <a:t>Il transforme les minéraux et les montent sur une bague, en boucle d’oreille ou en tout autre ornement en joaillerie.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E106C3C-C370-471A-8AE2-D28D7E3EBEFE}"/>
              </a:ext>
            </a:extLst>
          </p:cNvPr>
          <p:cNvSpPr/>
          <p:nvPr/>
        </p:nvSpPr>
        <p:spPr>
          <a:xfrm>
            <a:off x="5936974" y="2093843"/>
            <a:ext cx="5022574" cy="371060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94AFBC6-70E7-48B5-8895-2F28FE4616B1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41" t="13400" r="8307" b="44337"/>
          <a:stretch/>
        </p:blipFill>
        <p:spPr bwMode="auto">
          <a:xfrm>
            <a:off x="6207894" y="2093843"/>
            <a:ext cx="2048209" cy="1874519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2A9B079-684A-40FA-BEBA-4FEA56611011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69" t="14860" r="5607" b="39338"/>
          <a:stretch/>
        </p:blipFill>
        <p:spPr bwMode="auto">
          <a:xfrm>
            <a:off x="8627888" y="2093844"/>
            <a:ext cx="2048208" cy="187451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8A8B204-BFFD-4F71-9FCE-95E146546B84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21" t="13398" r="23894" b="50669"/>
          <a:stretch/>
        </p:blipFill>
        <p:spPr bwMode="auto">
          <a:xfrm>
            <a:off x="6207894" y="3968362"/>
            <a:ext cx="2048207" cy="183609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51B586D-3B88-4E87-837A-35633D4DA62E}"/>
              </a:ext>
            </a:extLst>
          </p:cNvPr>
          <p:cNvPicPr/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14" t="15469" r="18708" b="41654"/>
          <a:stretch/>
        </p:blipFill>
        <p:spPr bwMode="auto">
          <a:xfrm>
            <a:off x="8627885" y="3968362"/>
            <a:ext cx="2048209" cy="183609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9168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3546B-32BE-476F-BC98-9B59AC15C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6600" b="1" dirty="0">
                <a:solidFill>
                  <a:srgbClr val="00B050"/>
                </a:solidFill>
              </a:rPr>
              <a:t>Les pierres précieuses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86A0E7-544A-4ABE-9A1D-848FA51036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D327F77-471E-472E-9362-4B43BA052CCF}"/>
              </a:ext>
            </a:extLst>
          </p:cNvPr>
          <p:cNvSpPr/>
          <p:nvPr/>
        </p:nvSpPr>
        <p:spPr>
          <a:xfrm>
            <a:off x="1484311" y="2653747"/>
            <a:ext cx="5049011" cy="312420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solidFill>
                  <a:schemeClr val="tx1"/>
                </a:solidFill>
              </a:rPr>
              <a:t>L'appellation  « pierre précieuse »est réservée aux quatre minéraux ou gemmes suivants: le diamant, l’émeraude, le rubis, et le saphir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89391ED-29A2-4273-966E-99CEE6817069}"/>
              </a:ext>
            </a:extLst>
          </p:cNvPr>
          <p:cNvSpPr/>
          <p:nvPr/>
        </p:nvSpPr>
        <p:spPr>
          <a:xfrm>
            <a:off x="6533323" y="2653747"/>
            <a:ext cx="4969702" cy="312420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DAE648C-67BD-438D-9996-DAF0CA6AFF40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7" t="43328" r="82546" b="46042"/>
          <a:stretch/>
        </p:blipFill>
        <p:spPr bwMode="auto">
          <a:xfrm>
            <a:off x="7023653" y="2666999"/>
            <a:ext cx="1709530" cy="154884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FD52341-8F6E-4E7E-AB77-DC8F69998D65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021" t="42512" r="37116" b="46042"/>
          <a:stretch/>
        </p:blipFill>
        <p:spPr bwMode="auto">
          <a:xfrm>
            <a:off x="7023653" y="4229098"/>
            <a:ext cx="1709529" cy="154884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C955AA2-DBE9-4FF3-9073-21446CC6A4CA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30" t="43240" r="59227" b="45908"/>
          <a:stretch/>
        </p:blipFill>
        <p:spPr bwMode="auto">
          <a:xfrm>
            <a:off x="8733182" y="2666999"/>
            <a:ext cx="1778553" cy="154884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D766B5B-528A-4A23-A8A0-AF0225DDE5C4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841" t="43240" r="13838" b="46876"/>
          <a:stretch/>
        </p:blipFill>
        <p:spPr bwMode="auto">
          <a:xfrm>
            <a:off x="8733182" y="4229094"/>
            <a:ext cx="1778553" cy="154884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83328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2B7D0-FF91-4E36-A6D6-04EB88FA8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41EE9F-AEA0-4E1A-8058-FC99725D02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6539" y="1736035"/>
            <a:ext cx="5380384" cy="4055165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fr-FR" sz="4400" dirty="0"/>
              <a:t>Les pierres précieuses se distinguent par leur rareté et leur qualité et la beauté de leurs couleurs pures</a:t>
            </a:r>
          </a:p>
        </p:txBody>
      </p:sp>
    </p:spTree>
    <p:extLst>
      <p:ext uri="{BB962C8B-B14F-4D97-AF65-F5344CB8AC3E}">
        <p14:creationId xmlns:p14="http://schemas.microsoft.com/office/powerpoint/2010/main" val="199391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F0A1D-1170-419C-A047-A9C296FCD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800" b="1" dirty="0">
                <a:solidFill>
                  <a:srgbClr val="00B050"/>
                </a:solidFill>
              </a:rPr>
              <a:t>Les pierres fines ou semi précieuses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997471-9C14-47B6-9FCA-70C87243F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1" y="1974575"/>
            <a:ext cx="3220212" cy="3816626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200" dirty="0"/>
              <a:t>C’est l’ensemble des minéraux ou pierres utilisés en joaillerie autres que les quatre pierres précieuses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A940F39-83F9-4A6E-9E5E-D329912618BB}"/>
              </a:ext>
            </a:extLst>
          </p:cNvPr>
          <p:cNvSpPr/>
          <p:nvPr/>
        </p:nvSpPr>
        <p:spPr>
          <a:xfrm>
            <a:off x="4704523" y="2001078"/>
            <a:ext cx="6427303" cy="381662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44DF08-4E20-466B-B737-C098C9572A12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36" t="19001" r="14123" b="45551"/>
          <a:stretch/>
        </p:blipFill>
        <p:spPr bwMode="auto">
          <a:xfrm>
            <a:off x="4704523" y="1974575"/>
            <a:ext cx="6427303" cy="381662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42927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7CFAD-01A8-408B-8240-409D6DF2B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58F1C07-F328-432E-B180-1AF17644CEEF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36" t="56525" r="13275" b="9730"/>
          <a:stretch/>
        </p:blipFill>
        <p:spPr bwMode="auto">
          <a:xfrm>
            <a:off x="5367130" y="2534478"/>
            <a:ext cx="6135894" cy="363772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E45C4D5-42AB-4083-BFA0-A1D26D88300B}"/>
              </a:ext>
            </a:extLst>
          </p:cNvPr>
          <p:cNvSpPr/>
          <p:nvPr/>
        </p:nvSpPr>
        <p:spPr>
          <a:xfrm>
            <a:off x="1484311" y="2486438"/>
            <a:ext cx="3882819" cy="373380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dirty="0">
                <a:solidFill>
                  <a:schemeClr val="tx1"/>
                </a:solidFill>
              </a:rPr>
              <a:t>D’autres échantillons de pierres fines</a:t>
            </a:r>
          </a:p>
        </p:txBody>
      </p:sp>
    </p:spTree>
    <p:extLst>
      <p:ext uri="{BB962C8B-B14F-4D97-AF65-F5344CB8AC3E}">
        <p14:creationId xmlns:p14="http://schemas.microsoft.com/office/powerpoint/2010/main" val="207481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8274B-82F6-4DD1-9FCF-A407FD2E2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6000" b="1" dirty="0">
                <a:solidFill>
                  <a:srgbClr val="00B050"/>
                </a:solidFill>
              </a:rPr>
              <a:t>Les pierres dures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CEFC0-C46A-42BE-AA81-6AA127EE4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2" y="1895061"/>
            <a:ext cx="2093776" cy="4545496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Ce sont des pierres fines qui ne présentent pas de transparence et de réflexion de la lumière. Ainsi la plupart des pierres dures sont opaques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D331872-9E57-4BF9-89CF-4D2BB7C56B7F}"/>
              </a:ext>
            </a:extLst>
          </p:cNvPr>
          <p:cNvSpPr/>
          <p:nvPr/>
        </p:nvSpPr>
        <p:spPr>
          <a:xfrm>
            <a:off x="7282677" y="1895060"/>
            <a:ext cx="4100940" cy="479729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De gauche à droite et de haut en bas:</a:t>
            </a:r>
          </a:p>
          <a:p>
            <a:pPr algn="ctr"/>
            <a:endParaRPr lang="fr-FR" dirty="0">
              <a:solidFill>
                <a:schemeClr val="tx1"/>
              </a:solidFill>
            </a:endParaRPr>
          </a:p>
          <a:p>
            <a:pPr algn="ctr"/>
            <a:r>
              <a:rPr lang="fr-FR" sz="1400" dirty="0">
                <a:solidFill>
                  <a:schemeClr val="tx1"/>
                </a:solidFill>
              </a:rPr>
              <a:t>Turquoise; Hématite; Chrysocolle; Œil de tigre;</a:t>
            </a:r>
          </a:p>
          <a:p>
            <a:pPr algn="ctr"/>
            <a:endParaRPr lang="fr-FR" sz="1400" dirty="0">
              <a:solidFill>
                <a:schemeClr val="tx1"/>
              </a:solidFill>
            </a:endParaRPr>
          </a:p>
          <a:p>
            <a:pPr algn="ctr"/>
            <a:r>
              <a:rPr lang="fr-FR" sz="1400" dirty="0">
                <a:solidFill>
                  <a:schemeClr val="tx1"/>
                </a:solidFill>
              </a:rPr>
              <a:t> Quartz; Tourmaline, Cornaline; Pyrite; </a:t>
            </a:r>
            <a:r>
              <a:rPr lang="fr-FR" sz="1400" dirty="0" err="1">
                <a:solidFill>
                  <a:schemeClr val="tx1"/>
                </a:solidFill>
              </a:rPr>
              <a:t>Sugilite</a:t>
            </a:r>
            <a:r>
              <a:rPr lang="fr-FR" sz="1400" dirty="0">
                <a:solidFill>
                  <a:schemeClr val="tx1"/>
                </a:solidFill>
              </a:rPr>
              <a:t>;</a:t>
            </a:r>
          </a:p>
          <a:p>
            <a:pPr algn="ctr"/>
            <a:endParaRPr lang="fr-FR" sz="1400" dirty="0">
              <a:solidFill>
                <a:schemeClr val="tx1"/>
              </a:solidFill>
            </a:endParaRPr>
          </a:p>
          <a:p>
            <a:pPr algn="ctr"/>
            <a:r>
              <a:rPr lang="fr-FR" sz="1400" dirty="0">
                <a:solidFill>
                  <a:schemeClr val="tx1"/>
                </a:solidFill>
              </a:rPr>
              <a:t> Malachite; Quartz rose; Obsidienne; Rubis; Agate;</a:t>
            </a:r>
          </a:p>
          <a:p>
            <a:pPr algn="ctr"/>
            <a:endParaRPr lang="fr-FR" sz="1400" dirty="0">
              <a:solidFill>
                <a:schemeClr val="tx1"/>
              </a:solidFill>
            </a:endParaRPr>
          </a:p>
          <a:p>
            <a:pPr algn="ctr"/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sz="1400" dirty="0">
                <a:solidFill>
                  <a:schemeClr val="tx1"/>
                </a:solidFill>
              </a:rPr>
              <a:t>Jaspe; Améthyste; Calcédoine; Lapis lazuli</a:t>
            </a:r>
            <a:r>
              <a:rPr lang="fr-FR" sz="1400"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B88CA72-A49D-4BDF-9978-470C4E238D5B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46" t="5969" r="18276" b="50183"/>
          <a:stretch/>
        </p:blipFill>
        <p:spPr bwMode="auto">
          <a:xfrm>
            <a:off x="3578087" y="1895061"/>
            <a:ext cx="3704590" cy="45454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76928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223</TotalTime>
  <Words>240</Words>
  <Application>Microsoft Office PowerPoint</Application>
  <PresentationFormat>Widescreen</PresentationFormat>
  <Paragraphs>28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Algerian</vt:lpstr>
      <vt:lpstr>Arial</vt:lpstr>
      <vt:lpstr>Corbel</vt:lpstr>
      <vt:lpstr>Wingdings</vt:lpstr>
      <vt:lpstr>Parallax</vt:lpstr>
      <vt:lpstr>LES GEMMES</vt:lpstr>
      <vt:lpstr>PowerPoint Presentation</vt:lpstr>
      <vt:lpstr>Caractéristiques d’une matière classée comme « gemme »</vt:lpstr>
      <vt:lpstr>Qui travaille les gemmes ?</vt:lpstr>
      <vt:lpstr>Les pierres précieuses</vt:lpstr>
      <vt:lpstr>PowerPoint Presentation</vt:lpstr>
      <vt:lpstr>Les pierres fines ou semi précieuses</vt:lpstr>
      <vt:lpstr>PowerPoint Presentation</vt:lpstr>
      <vt:lpstr>Les pierres dures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GEMMES</dc:title>
  <dc:creator>Fetra</dc:creator>
  <cp:lastModifiedBy>Fetra</cp:lastModifiedBy>
  <cp:revision>18</cp:revision>
  <dcterms:created xsi:type="dcterms:W3CDTF">2021-04-01T16:40:04Z</dcterms:created>
  <dcterms:modified xsi:type="dcterms:W3CDTF">2021-04-02T14:53:52Z</dcterms:modified>
</cp:coreProperties>
</file>