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2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44" autoAdjust="0"/>
    <p:restoredTop sz="94660"/>
  </p:normalViewPr>
  <p:slideViewPr>
    <p:cSldViewPr>
      <p:cViewPr varScale="1">
        <p:scale>
          <a:sx n="49" d="100"/>
          <a:sy n="49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D0688-0C82-497D-9DAD-54BFB10B30D9}" type="datetimeFigureOut">
              <a:rPr lang="fr-FR" smtClean="0"/>
              <a:pPr/>
              <a:t>04/07/2023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C7597-9554-40AC-ACE1-C19135AF77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bdelkader.saim.free.fr/2nde/partie_2_chap_2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bdelkader.saim.free.fr/2nde/partie_2_chap_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2243152"/>
          </a:xfrm>
        </p:spPr>
        <p:txBody>
          <a:bodyPr>
            <a:normAutofit fontScale="90000"/>
          </a:bodyPr>
          <a:lstStyle/>
          <a:p>
            <a:r>
              <a:rPr lang="fr-FR" sz="6000" b="1" dirty="0" smtClean="0">
                <a:solidFill>
                  <a:srgbClr val="FF0000"/>
                </a:solidFill>
              </a:rPr>
              <a:t>Origine de variabilité génétique</a:t>
            </a:r>
            <a:r>
              <a:rPr lang="fr-FR" b="0" dirty="0" smtClean="0"/>
              <a:t/>
            </a:r>
            <a:br>
              <a:rPr lang="fr-FR" b="0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548324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3600" b="1" u="sng" dirty="0" smtClean="0"/>
          </a:p>
          <a:p>
            <a:pPr algn="ctr">
              <a:buNone/>
            </a:pPr>
            <a:endParaRPr lang="fr-FR" sz="3600" b="1" u="sng" dirty="0"/>
          </a:p>
          <a:p>
            <a:pPr algn="ctr">
              <a:buNone/>
            </a:pPr>
            <a:r>
              <a:rPr lang="fr-FR" sz="3600" b="1" u="sng" dirty="0" smtClean="0">
                <a:solidFill>
                  <a:srgbClr val="C00000"/>
                </a:solidFill>
              </a:rPr>
              <a:t>Problème</a:t>
            </a:r>
          </a:p>
          <a:p>
            <a:pPr algn="ctr">
              <a:buNone/>
            </a:pPr>
            <a:r>
              <a:rPr lang="fr-FR" sz="3600" b="1" dirty="0" smtClean="0"/>
              <a:t>Comment le code sur l’ADN peut-il être modifié ?</a:t>
            </a:r>
            <a:endParaRPr lang="fr-FR" sz="3600" dirty="0" smtClean="0"/>
          </a:p>
          <a:p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</p:spPr>
        <p:txBody>
          <a:bodyPr/>
          <a:lstStyle/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b="1" dirty="0" smtClean="0">
                <a:hlinkClick r:id="rId2"/>
              </a:rPr>
              <a:t>La variabilité de la molécule d'ADN</a:t>
            </a:r>
            <a:endParaRPr lang="fr-FR" dirty="0" smtClean="0"/>
          </a:p>
          <a:p>
            <a:pPr algn="ctr">
              <a:buNone/>
            </a:pPr>
            <a:endParaRPr lang="fr-FR" u="sng" dirty="0" smtClean="0"/>
          </a:p>
          <a:p>
            <a:pPr algn="ctr">
              <a:buNone/>
            </a:pPr>
            <a:r>
              <a:rPr lang="fr-FR" u="sng" dirty="0" smtClean="0"/>
              <a:t>Mutation</a:t>
            </a:r>
            <a:r>
              <a:rPr lang="fr-FR" dirty="0" smtClean="0"/>
              <a:t> : modification de la séquence nucléotidique d’un gène.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/>
          <a:lstStyle/>
          <a:p>
            <a:pPr>
              <a:buNone/>
            </a:pPr>
            <a:endParaRPr lang="fr-FR" b="1" dirty="0" smtClean="0">
              <a:hlinkClick r:id="rId2"/>
            </a:endParaRPr>
          </a:p>
          <a:p>
            <a:pPr algn="ctr">
              <a:buNone/>
            </a:pPr>
            <a:r>
              <a:rPr lang="fr-FR" sz="3600" b="1" u="sng" dirty="0" smtClean="0">
                <a:solidFill>
                  <a:schemeClr val="accent6">
                    <a:lumMod val="75000"/>
                  </a:schemeClr>
                </a:solidFill>
              </a:rPr>
              <a:t>Hypothèse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endParaRPr lang="fr-FR" b="1" dirty="0" smtClean="0">
              <a:hlinkClick r:id="rId2"/>
            </a:endParaRPr>
          </a:p>
          <a:p>
            <a:pPr algn="ctr">
              <a:buNone/>
            </a:pPr>
            <a:r>
              <a:rPr lang="fr-FR" dirty="0" smtClean="0"/>
              <a:t> </a:t>
            </a:r>
            <a:r>
              <a:rPr lang="fr-FR" sz="3600" dirty="0" smtClean="0"/>
              <a:t>Les mutations sont à l’origine de la modification de la forme de l’hématie chez les patients atteints de la drépanocytose.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Dans les deux diapositives qui suivent: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dirty="0" smtClean="0"/>
              <a:t>I) Comparer </a:t>
            </a:r>
          </a:p>
          <a:p>
            <a:pPr>
              <a:buNone/>
            </a:pPr>
            <a:r>
              <a:rPr lang="fr-FR" dirty="0" smtClean="0"/>
              <a:t>1- les séquences de gène codant pour HbA et HbS</a:t>
            </a:r>
          </a:p>
          <a:p>
            <a:pPr>
              <a:buNone/>
            </a:pPr>
            <a:r>
              <a:rPr lang="fr-FR" dirty="0" smtClean="0"/>
              <a:t>2-  les chaines </a:t>
            </a:r>
            <a:r>
              <a:rPr lang="el-GR" dirty="0" smtClean="0"/>
              <a:t>β</a:t>
            </a:r>
            <a:r>
              <a:rPr lang="fr-FR" dirty="0" smtClean="0"/>
              <a:t> A et S</a:t>
            </a:r>
          </a:p>
          <a:p>
            <a:pPr>
              <a:buNone/>
            </a:pPr>
            <a:r>
              <a:rPr lang="fr-FR" dirty="0" smtClean="0"/>
              <a:t>II) Identifier la conséquence de variation au niveau de l’hémoglobine</a:t>
            </a:r>
          </a:p>
          <a:p>
            <a:pPr>
              <a:buNone/>
            </a:pPr>
            <a:r>
              <a:rPr lang="fr-FR" dirty="0" smtClean="0"/>
              <a:t>III) Qu’est-ce qui modifie alors la forme de l’hématie chez les patients </a:t>
            </a:r>
            <a:r>
              <a:rPr lang="fr-FR" u="sng" dirty="0" smtClean="0"/>
              <a:t>drépanocytaires?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2700" b="1" u="sng" dirty="0" smtClean="0"/>
              <a:t/>
            </a:r>
            <a:br>
              <a:rPr lang="fr-FR" sz="2700" b="1" u="sng" dirty="0" smtClean="0"/>
            </a:br>
            <a:r>
              <a:rPr lang="fr-FR" sz="2700" b="1" u="sng" dirty="0"/>
              <a:t/>
            </a:r>
            <a:br>
              <a:rPr lang="fr-FR" sz="2700" b="1" u="sng" dirty="0"/>
            </a:br>
            <a:r>
              <a:rPr lang="fr-FR" sz="2700" b="1" u="sng" dirty="0" smtClean="0"/>
              <a:t/>
            </a:r>
            <a:br>
              <a:rPr lang="fr-FR" sz="2700" b="1" u="sng" dirty="0" smtClean="0"/>
            </a:br>
            <a:r>
              <a:rPr lang="fr-FR" sz="2700" b="1" u="sng" dirty="0" smtClean="0"/>
              <a:t>HbA : </a:t>
            </a:r>
            <a:r>
              <a:rPr lang="fr-FR" sz="2700" dirty="0" smtClean="0"/>
              <a:t>Séquence d'une partie du gène codant pour la chaîne bêta de l'hémoglobine fonctionnelle (normale) humaine</a:t>
            </a:r>
            <a:r>
              <a:rPr lang="fr-FR" sz="3100" dirty="0" smtClean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0070" t="26909" r="18848" b="46706"/>
          <a:stretch>
            <a:fillRect/>
          </a:stretch>
        </p:blipFill>
        <p:spPr bwMode="auto">
          <a:xfrm>
            <a:off x="598264" y="2000240"/>
            <a:ext cx="7947471" cy="282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HbS:  </a:t>
            </a:r>
            <a:r>
              <a:rPr lang="fr-FR" sz="2400" dirty="0" smtClean="0"/>
              <a:t>Séquence d'une partie du gène codant pour la chaîne bêta de l'hémoglobine drépanocytaire humaine</a:t>
            </a: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0715" t="26201" r="18940" b="46966"/>
          <a:stretch>
            <a:fillRect/>
          </a:stretch>
        </p:blipFill>
        <p:spPr bwMode="auto">
          <a:xfrm>
            <a:off x="357158" y="1571612"/>
            <a:ext cx="857256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Peut-on accepter l’hypothèse?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127</Words>
  <Application>Microsoft Office PowerPoint</Application>
  <PresentationFormat>Affichage à l'écran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Origine de variabilité génétique </vt:lpstr>
      <vt:lpstr>Diapositive 2</vt:lpstr>
      <vt:lpstr>Diapositive 3</vt:lpstr>
      <vt:lpstr>Diapositive 4</vt:lpstr>
      <vt:lpstr>Diapositive 5</vt:lpstr>
      <vt:lpstr>   HbA : Séquence d'une partie du gène codant pour la chaîne bêta de l'hémoglobine fonctionnelle (normale) humaine. </vt:lpstr>
      <vt:lpstr>HbS:  Séquence d'une partie du gène codant pour la chaîne bêta de l'hémoglobine drépanocytaire humaine 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Origine de variabilité génétique</dc:title>
  <dc:creator>LOVA</dc:creator>
  <cp:lastModifiedBy>LOVA</cp:lastModifiedBy>
  <cp:revision>11</cp:revision>
  <dcterms:created xsi:type="dcterms:W3CDTF">2022-12-19T23:45:05Z</dcterms:created>
  <dcterms:modified xsi:type="dcterms:W3CDTF">2023-07-04T21:38:45Z</dcterms:modified>
</cp:coreProperties>
</file>