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9" r:id="rId12"/>
    <p:sldId id="268" r:id="rId13"/>
    <p:sldId id="266" r:id="rId14"/>
    <p:sldId id="265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E40E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9CB8-F204-4D06-B913-C5A26A89888A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6E300-0A13-4A81-945A-7333C271A069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1962-1EA4-46E7-BCB0-F36CE46D1A59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BB376-B19C-488D-ABEB-03C7E6E9E3E0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637A9-119A-49DA-BD12-AAC58B377D80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F077B-A50F-4D64-8574-E2D6A98A5553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E2A62-1983-43A1-A163-D8AA46534C80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3E3B-34E3-4345-B2A1-994B83598A9C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6C96-82A1-4D77-8ADA-627AC6FE3D65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02C1E-28F2-47E9-802D-339E64E2F920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4271A48-F18A-45B3-BC05-1E27DA3F88AF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747F8-9654-4282-85D2-65F41AAE7A75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DC5B261-8843-42D1-AAFC-05E20E2D9B97}" type="datetimeFigureOut">
              <a:rPr lang="en-US" dirty="0"/>
              <a:t>10/1/2020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AD2FE-49C5-4636-80DC-284CF7E96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889461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fr-FR" sz="5400" dirty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 LA VANILLE </a:t>
            </a:r>
            <a:br>
              <a:rPr lang="fr-FR" sz="5400" dirty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</a:br>
            <a:r>
              <a:rPr lang="fr-FR" sz="5400" dirty="0">
                <a:solidFill>
                  <a:srgbClr val="FF0000"/>
                </a:solidFill>
                <a:latin typeface="Algerian" panose="04020705040A02060702" pitchFamily="82" charset="0"/>
                <a:cs typeface="Arial" panose="020B0604020202020204" pitchFamily="34" charset="0"/>
              </a:rPr>
              <a:t>DE MADAGASIKARA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D6DF7D-C91E-46B7-A1E0-83AC9CB41B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500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384BC-D9F9-42EE-AAF8-8B6E7116C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7FAA5-E2CA-4E8A-AFAA-37362EEBF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fécondation </a:t>
            </a:r>
            <a:r>
              <a:rPr lang="fr-FR" sz="2400" i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 </a:t>
            </a:r>
            <a:r>
              <a:rPr lang="fr-FR" sz="2400" i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réalisée artificiellement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à la main, fleur par fleur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car l’insecte pollinisateur n’existe pas à Madagascar (ils ont introduit les vanilliers tout en oubliant l’insecte pollinisateurs qui va avec !).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Cette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opération très délicate est réalisée tôt le matin et par temps sec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Une fois les fruits formés, on enlève les gousses mal formées et on garde seulement 8 à 10 gousses par groupe.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87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1AD08-12EA-40EE-83E3-8800B691B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47412E-593E-403E-A6B7-5E996FB926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03580" y="1737360"/>
            <a:ext cx="4852099" cy="45441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71D6D3E-6F2F-46B6-9F0A-C9AEAD427E88}"/>
              </a:ext>
            </a:extLst>
          </p:cNvPr>
          <p:cNvSpPr/>
          <p:nvPr/>
        </p:nvSpPr>
        <p:spPr>
          <a:xfrm>
            <a:off x="1097280" y="1737360"/>
            <a:ext cx="5206301" cy="45441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fécondation est réalisée artificiellement à la main, fleur par fleur à l’aide d’une aiguille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170260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BE3EC-F532-4DE1-B157-FC5CB3C4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Gousse de vanille verte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39AA8FF-FF03-4D24-81BB-2336771ECEE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737360"/>
            <a:ext cx="5059678" cy="4636934"/>
          </a:xfrm>
          <a:prstGeom prst="rect">
            <a:avLst/>
          </a:prstGeom>
          <a:noFill/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7877690-AD98-47B0-A3A5-35996C9E884A}"/>
              </a:ext>
            </a:extLst>
          </p:cNvPr>
          <p:cNvSpPr/>
          <p:nvPr/>
        </p:nvSpPr>
        <p:spPr>
          <a:xfrm>
            <a:off x="1036321" y="1737360"/>
            <a:ext cx="5059680" cy="4636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gousses sont vertes, dures et totalement inodores</a:t>
            </a:r>
          </a:p>
        </p:txBody>
      </p:sp>
    </p:spTree>
    <p:extLst>
      <p:ext uri="{BB962C8B-B14F-4D97-AF65-F5344CB8AC3E}">
        <p14:creationId xmlns:p14="http://schemas.microsoft.com/office/powerpoint/2010/main" val="834266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EBD15-788E-4B80-B781-495B5E551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DAB89-1582-40C5-A3E7-41D77D8243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8140" indent="0">
              <a:spcAft>
                <a:spcPts val="0"/>
              </a:spcAft>
              <a:buNone/>
            </a:pPr>
            <a:r>
              <a:rPr lang="fr-FR" sz="2400" i="1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Cycle floral</a:t>
            </a:r>
            <a:r>
              <a:rPr lang="fr-FR" sz="24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</a:p>
          <a:p>
            <a:pPr marL="358140" indent="0"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¤ Première floraison de Septembre jusqu’en Janvier ; </a:t>
            </a:r>
          </a:p>
          <a:p>
            <a:pPr marL="358140" indent="0"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¤ Elle est maximale en Novembre. </a:t>
            </a:r>
          </a:p>
          <a:p>
            <a:pPr marL="358140" indent="0">
              <a:spcAft>
                <a:spcPts val="0"/>
              </a:spcAft>
              <a:buNone/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¤ Maturité en mi juillet.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487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A72B7-DAEE-40F8-9C81-D1315B80C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9DF4A2-377A-47F7-A560-85A57F89ED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590261" y="2506660"/>
            <a:ext cx="8375373" cy="270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Durée de développement des gousses :</a:t>
            </a: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2 mois, elles atteignent la taille adulte (plus de 15 cm).</a:t>
            </a:r>
          </a:p>
          <a:p>
            <a:pPr marL="0" marR="0" lvl="0" indent="0" defTabSz="914400" rtl="0" eaLnBrk="0" fontAlgn="base" latinLnBrk="0" hangingPunct="0">
              <a:lnSpc>
                <a:spcPct val="2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maturité arrive seulement 9 mois après la fécondation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15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6275-3E3F-406F-99B6-9720893D5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Qu’est-ce que la vanille?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0CC7-DBBF-44FA-9262-76B11C51D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z="2400" dirty="0">
              <a:solidFill>
                <a:srgbClr val="E40E0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>
                <a:solidFill>
                  <a:srgbClr val="E4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fr-FR" sz="2400" u="sng" dirty="0">
                <a:solidFill>
                  <a:srgbClr val="E4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 scientifique </a:t>
            </a:r>
            <a:r>
              <a:rPr lang="fr-FR" sz="2400" dirty="0">
                <a:solidFill>
                  <a:srgbClr val="E40E0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la vanille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est:</a:t>
            </a:r>
          </a:p>
          <a:p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Famille </a:t>
            </a:r>
            <a:r>
              <a:rPr lang="fr-FR" sz="2400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Orchidacées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Genre   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fr-FR" sz="2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Vanilla</a:t>
            </a: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</a:t>
            </a:r>
            <a:r>
              <a:rPr lang="fr-FR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Espèce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fr-FR" sz="2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Vanilla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2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planifolia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(espèce introduite)</a:t>
            </a:r>
          </a:p>
          <a:p>
            <a:pPr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          </a:t>
            </a:r>
            <a:r>
              <a:rPr lang="fr-FR" sz="2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Vanilla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2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madagascariensis</a:t>
            </a: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(espèce sauvage)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73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7CE7A-CD37-4DA8-9306-1095E0CE3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spc="0" dirty="0">
                <a:solidFill>
                  <a:srgbClr val="CC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Origine </a:t>
            </a:r>
            <a:endParaRPr lang="fr-FR" sz="4400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6B31F-7338-4B99-9DA7-B7C57305D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Aft>
                <a:spcPts val="0"/>
              </a:spcAft>
              <a:buNone/>
              <a:tabLst>
                <a:tab pos="144145" algn="l"/>
              </a:tabLst>
            </a:pPr>
            <a:endParaRPr lang="fr-FR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lvl="0" indent="0" algn="ctr">
              <a:spcAft>
                <a:spcPts val="0"/>
              </a:spcAft>
              <a:buNone/>
              <a:tabLst>
                <a:tab pos="144145" algn="l"/>
              </a:tabLs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vanille est originaire de Mexique 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144145" algn="l"/>
              </a:tabLs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mais l’espèce qui pousse à Madagascar 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144145" algn="l"/>
              </a:tabLs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été introduite probablement</a:t>
            </a:r>
          </a:p>
          <a:p>
            <a:pPr marL="0" lvl="0" indent="0" algn="ctr">
              <a:spcAft>
                <a:spcPts val="0"/>
              </a:spcAft>
              <a:buNone/>
              <a:tabLst>
                <a:tab pos="144145" algn="l"/>
              </a:tabLs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 des Réunionnais en 1880.</a:t>
            </a:r>
          </a:p>
          <a:p>
            <a:pPr>
              <a:spcAft>
                <a:spcPts val="0"/>
              </a:spcAft>
            </a:pP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</a:rPr>
              <a:t> </a:t>
            </a:r>
            <a:endParaRPr lang="fr-F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91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850B-8C82-4C92-807B-4053E6380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AC002-525E-4E3A-87ED-B5FAC47F4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014330"/>
            <a:ext cx="10707756" cy="4557067"/>
          </a:xfrm>
        </p:spPr>
        <p:txBody>
          <a:bodyPr/>
          <a:lstStyle/>
          <a:p>
            <a:pPr marL="0" lvl="0" indent="0">
              <a:spcAft>
                <a:spcPts val="0"/>
              </a:spcAft>
              <a:buNone/>
              <a:tabLst>
                <a:tab pos="144145" algn="l"/>
              </a:tabLs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C’est une sorte de liane à tige semi rigide, cylindrique, portant des feuilles vertes oblongues et brillantes. </a:t>
            </a:r>
          </a:p>
          <a:p>
            <a:pPr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vanille présente deux sortes de racines :</a:t>
            </a:r>
          </a:p>
          <a:p>
            <a:pPr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* des racines adventives pour s’accrocher à son tuteur.</a:t>
            </a:r>
          </a:p>
          <a:p>
            <a:pPr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*des racines ordinaires sous la terre pour sa nutrition minérale dans le sol.</a:t>
            </a:r>
          </a:p>
          <a:p>
            <a:pPr algn="ctr">
              <a:spcAft>
                <a:spcPts val="0"/>
              </a:spcAft>
            </a:pPr>
            <a:r>
              <a:rPr lang="fr-FR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Puisqu’il s’agit d’une liane, il lui faut d’autre plante comme  support d’accrochage ou tuteur (des petits arbres du sous bois)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8513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B5DA9-7BE2-42E3-AEDF-FC12B07F8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F2D8F6-9D2B-4D8F-8FCF-C2671E6E665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12690" r="4367" b="16920"/>
          <a:stretch/>
        </p:blipFill>
        <p:spPr bwMode="auto">
          <a:xfrm>
            <a:off x="1733384" y="1813868"/>
            <a:ext cx="2759103" cy="4388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A2F378-4A0B-44CD-A8CD-756339E92F3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43" t="2056" r="1331" b="7722"/>
          <a:stretch/>
        </p:blipFill>
        <p:spPr>
          <a:xfrm>
            <a:off x="7476877" y="1737360"/>
            <a:ext cx="2981739" cy="44646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D2C40F2-C71D-4712-B6BE-1A368F286B65}"/>
              </a:ext>
            </a:extLst>
          </p:cNvPr>
          <p:cNvSpPr/>
          <p:nvPr/>
        </p:nvSpPr>
        <p:spPr>
          <a:xfrm>
            <a:off x="1351722" y="874643"/>
            <a:ext cx="3617843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Feuilles et tiges de </a:t>
            </a:r>
            <a:r>
              <a:rPr lang="fr-FR" dirty="0" err="1">
                <a:solidFill>
                  <a:schemeClr val="tx1"/>
                </a:solidFill>
              </a:rPr>
              <a:t>Vanilla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80F86C-D585-4D2A-9156-91441E167DD4}"/>
              </a:ext>
            </a:extLst>
          </p:cNvPr>
          <p:cNvSpPr/>
          <p:nvPr/>
        </p:nvSpPr>
        <p:spPr>
          <a:xfrm>
            <a:off x="7222437" y="914399"/>
            <a:ext cx="3419061" cy="6626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Vanilla</a:t>
            </a:r>
            <a:r>
              <a:rPr lang="fr-FR" dirty="0"/>
              <a:t> </a:t>
            </a:r>
            <a:r>
              <a:rPr lang="fr-FR" dirty="0">
                <a:solidFill>
                  <a:schemeClr val="tx1"/>
                </a:solidFill>
              </a:rPr>
              <a:t>accroché à son support</a:t>
            </a:r>
          </a:p>
        </p:txBody>
      </p:sp>
    </p:spTree>
    <p:extLst>
      <p:ext uri="{BB962C8B-B14F-4D97-AF65-F5344CB8AC3E}">
        <p14:creationId xmlns:p14="http://schemas.microsoft.com/office/powerpoint/2010/main" val="64126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A320-6B57-48D6-8114-89173D067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Préférence de la plante</a:t>
            </a:r>
            <a:r>
              <a:rPr lang="fr-FR" dirty="0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64253-01BA-449D-82D7-55C21C334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9580">
              <a:spcAft>
                <a:spcPts val="0"/>
              </a:spcAft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49580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*Climat tropical humide, ni trop froid ni trop chaud.</a:t>
            </a:r>
          </a:p>
          <a:p>
            <a:pPr marL="449580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*Pluie abondante et régulière.</a:t>
            </a:r>
          </a:p>
          <a:p>
            <a:pPr marL="449580">
              <a:spcAft>
                <a:spcPts val="0"/>
              </a:spcAft>
            </a:pPr>
            <a:r>
              <a:rPr lang="fr-FR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*Ombrage légère.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033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11F40-3B49-4BA0-B925-B0E4EF1A1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 de plantation à Madagascar</a:t>
            </a:r>
            <a:r>
              <a:rPr lang="fr-FR" dirty="0"/>
              <a:t> 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9B1C62C-160C-4B4A-8FA2-E6D14B17D8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097280" y="2460493"/>
            <a:ext cx="11268662" cy="2793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44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44463" algn="l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30000 hectares de plantation réparties dans la : 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44463" algn="l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Région de SAVA au Nord Est de l’</a:t>
            </a:r>
            <a:r>
              <a:rPr lang="fr-FR" altLang="fr-FR" sz="2400" dirty="0"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le (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Sambava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Antalaha, 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Vohémar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Andapa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) ;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44463" algn="l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Région ANALANJIROFO à l’Est (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Maroantsetra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Mananara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Nord    . . . ) ,</a:t>
            </a:r>
          </a:p>
          <a:p>
            <a:pPr marR="0" lvl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144463" algn="l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Région ANTSINANANA jusqu’à </a:t>
            </a:r>
            <a:r>
              <a:rPr kumimoji="0" lang="fr-FR" altLang="fr-FR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Mananjary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dans le Sud Est 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4463" algn="l"/>
              </a:tabLst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En général, la plantation s’étend de 0m à 700 m d’altitude</a:t>
            </a: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9664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89E7-9D78-44D1-A78E-EE0A3DCBB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dirty="0">
                <a:solidFill>
                  <a:srgbClr val="CC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Entretien de la plantation</a:t>
            </a:r>
            <a:r>
              <a:rPr lang="fr-FR" dirty="0"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fr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E6AB0-CDEA-43B7-9D3E-1FAACEF4A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dirty="0"/>
              <a:t>*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On renouvelle régulièrement les plantations par bouturage.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*Il faut vérifier le bon accrochage de la plante à son support.</a:t>
            </a:r>
          </a:p>
          <a:p>
            <a:pPr>
              <a:lnSpc>
                <a:spcPct val="150000"/>
              </a:lnSpc>
            </a:pP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*Pour que la plante ne grimpe pas trop en hauteur, il faut qu’on replie de temps en temps la tige de façon à avoir les futures gousses à hauteur d’homme.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227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DB0A8-B347-4103-9773-E21D19D35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de la plante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AE8C4-67E4-415B-8334-DB5A638FC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9540" lvl="8" indent="0">
              <a:spcAft>
                <a:spcPts val="0"/>
              </a:spcAft>
              <a:buNone/>
            </a:pPr>
            <a:endParaRPr lang="fr-FR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38444F-55FC-43F0-BAE5-BCD594E66D96}"/>
              </a:ext>
            </a:extLst>
          </p:cNvPr>
          <p:cNvSpPr/>
          <p:nvPr/>
        </p:nvSpPr>
        <p:spPr>
          <a:xfrm>
            <a:off x="1192697" y="1737360"/>
            <a:ext cx="5350282" cy="4650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fait les bouturages à partir du mois d’octobre 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après 2 années de croissance, </a:t>
            </a:r>
          </a:p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plante commence à donner des fleurs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0349B8-E43E-4F25-9B79-615F748B3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979" y="1616765"/>
            <a:ext cx="4612701" cy="449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36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178</TotalTime>
  <Words>299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Comic Sans MS</vt:lpstr>
      <vt:lpstr>Times New Roman</vt:lpstr>
      <vt:lpstr>Wingdings</vt:lpstr>
      <vt:lpstr>Retrospect</vt:lpstr>
      <vt:lpstr> LA VANILLE  DE MADAGASIKARA</vt:lpstr>
      <vt:lpstr>Qu’est-ce que la vanille?</vt:lpstr>
      <vt:lpstr>Origine </vt:lpstr>
      <vt:lpstr>Port</vt:lpstr>
      <vt:lpstr>PowerPoint Presentation</vt:lpstr>
      <vt:lpstr>Préférence de la plante </vt:lpstr>
      <vt:lpstr>Zone de plantation à Madagascar </vt:lpstr>
      <vt:lpstr>Entretien de la plantation </vt:lpstr>
      <vt:lpstr>Développement de la plante</vt:lpstr>
      <vt:lpstr>PowerPoint Presentation</vt:lpstr>
      <vt:lpstr>PowerPoint Presentation</vt:lpstr>
      <vt:lpstr>Gousse de vanille verte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ET  TRANFORMATION  DE LA VANILLE  DE MADAGASIKARA</dc:title>
  <dc:creator>Fetra</dc:creator>
  <cp:lastModifiedBy>Fetra</cp:lastModifiedBy>
  <cp:revision>16</cp:revision>
  <dcterms:created xsi:type="dcterms:W3CDTF">2020-09-29T14:58:28Z</dcterms:created>
  <dcterms:modified xsi:type="dcterms:W3CDTF">2020-10-01T15:50:32Z</dcterms:modified>
</cp:coreProperties>
</file>