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49E1-E572-4125-B36C-5DD790E0EB1E}" type="datetimeFigureOut">
              <a:rPr lang="fr-FR" smtClean="0"/>
              <a:pPr/>
              <a:t>19/07/2023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A97B-CCAA-447D-9966-58815483BC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1571612"/>
            <a:ext cx="7358114" cy="3071834"/>
          </a:xfrm>
        </p:spPr>
        <p:txBody>
          <a:bodyPr>
            <a:normAutofit/>
          </a:bodyPr>
          <a:lstStyle/>
          <a:p>
            <a:endParaRPr lang="fr-FR" sz="4800" dirty="0" smtClean="0"/>
          </a:p>
          <a:p>
            <a:r>
              <a:rPr lang="fr-FR" sz="4800" b="1" dirty="0" smtClean="0">
                <a:solidFill>
                  <a:schemeClr val="accent6">
                    <a:lumMod val="75000"/>
                  </a:schemeClr>
                </a:solidFill>
              </a:rPr>
              <a:t>Cycle de développement de l’être humain</a:t>
            </a:r>
            <a:endParaRPr lang="fr-FR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17145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Observer et analyser le document ci-après puis répondre </a:t>
            </a:r>
            <a:r>
              <a:rPr lang="fr-FR" sz="4000" dirty="0" smtClean="0">
                <a:solidFill>
                  <a:srgbClr val="00B050"/>
                </a:solidFill>
              </a:rPr>
              <a:t>à la </a:t>
            </a:r>
            <a:r>
              <a:rPr lang="fr-FR" sz="4000" smtClean="0">
                <a:solidFill>
                  <a:srgbClr val="00B050"/>
                </a:solidFill>
              </a:rPr>
              <a:t>question posée </a:t>
            </a:r>
            <a:endParaRPr lang="fr-FR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rcRect l="20330" t="19118" r="22436" b="20000"/>
          <a:stretch>
            <a:fillRect/>
          </a:stretch>
        </p:blipFill>
        <p:spPr bwMode="auto">
          <a:xfrm>
            <a:off x="285720" y="500042"/>
            <a:ext cx="885828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643049"/>
            <a:ext cx="8229600" cy="2500331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Combien de types de cellules parle-t-on dans ce document selon le stock chromosomique ?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8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REPONSES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fr-FR" dirty="0" smtClean="0">
                <a:solidFill>
                  <a:srgbClr val="00B050"/>
                </a:solidFill>
              </a:rPr>
              <a:t>Des phénomènes biologiques importants s’effectuent lors du cycle de développement de l’espèce humaine, </a:t>
            </a:r>
          </a:p>
          <a:p>
            <a:pPr algn="just">
              <a:buNone/>
            </a:pPr>
            <a:r>
              <a:rPr lang="fr-FR" dirty="0" smtClean="0">
                <a:solidFill>
                  <a:srgbClr val="00B050"/>
                </a:solidFill>
              </a:rPr>
              <a:t>Préciser le nom de chaque phénomène et expliquer son rôle dans ce cycle de développement </a:t>
            </a: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1757362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>
                <a:solidFill>
                  <a:srgbClr val="C00000"/>
                </a:solidFill>
              </a:rPr>
              <a:t>REPONSES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fr-FR" dirty="0" smtClean="0"/>
              <a:t>Ce que l’on doit retenir</a:t>
            </a:r>
          </a:p>
          <a:p>
            <a:pPr>
              <a:buNone/>
            </a:pPr>
            <a:r>
              <a:rPr lang="fr-FR" dirty="0" smtClean="0"/>
              <a:t> 2 types de cellules : </a:t>
            </a:r>
          </a:p>
          <a:p>
            <a:r>
              <a:rPr lang="fr-FR" u="sng" dirty="0" smtClean="0"/>
              <a:t>Cellules diploïdes 2n=46 </a:t>
            </a:r>
          </a:p>
          <a:p>
            <a:pPr>
              <a:buNone/>
            </a:pPr>
            <a:r>
              <a:rPr lang="fr-FR" dirty="0" smtClean="0"/>
              <a:t>           cellules de la lignée germinale</a:t>
            </a:r>
          </a:p>
          <a:p>
            <a:pPr>
              <a:buNone/>
            </a:pPr>
            <a:r>
              <a:rPr lang="fr-FR" dirty="0" smtClean="0"/>
              <a:t>           cellule œuf ou zygote</a:t>
            </a:r>
          </a:p>
          <a:p>
            <a:r>
              <a:rPr lang="fr-FR" u="sng" dirty="0" smtClean="0"/>
              <a:t>Cellules haploïdes n=23</a:t>
            </a:r>
            <a:r>
              <a:rPr lang="fr-FR" dirty="0" smtClean="0"/>
              <a:t>: </a:t>
            </a:r>
          </a:p>
          <a:p>
            <a:pPr>
              <a:buNone/>
            </a:pPr>
            <a:r>
              <a:rPr lang="fr-FR" dirty="0" smtClean="0"/>
              <a:t>           cellule germinale mâle  ou spermatozoïde</a:t>
            </a:r>
          </a:p>
          <a:p>
            <a:pPr>
              <a:buNone/>
            </a:pPr>
            <a:r>
              <a:rPr lang="fr-FR" dirty="0" smtClean="0"/>
              <a:t>           cellule germinale femelle ou ovule</a:t>
            </a:r>
          </a:p>
          <a:p>
            <a:pPr>
              <a:buNone/>
            </a:pPr>
            <a:r>
              <a:rPr lang="fr-FR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Phénomène 1: MITOSE permettant le développement de l’œuf jusqu’à un individu adulte.</a:t>
            </a:r>
          </a:p>
          <a:p>
            <a:r>
              <a:rPr lang="fr-FR" dirty="0" smtClean="0"/>
              <a:t>Phénomène 2: MEIOSE permettant la formation de gamète(n) à partir de cellule de la lignée germinale (2n) dans les gonades.</a:t>
            </a:r>
          </a:p>
          <a:p>
            <a:r>
              <a:rPr lang="fr-FR" dirty="0" smtClean="0"/>
              <a:t>Phénomène 3: FECONDATION qui consiste à la fusion des gamètes mâle et femelle aboutissant à la cellule œuf.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164</Words>
  <Application>Microsoft Office PowerPoint</Application>
  <PresentationFormat>Affichage à l'écran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LOVA</dc:creator>
  <cp:lastModifiedBy>LOVA</cp:lastModifiedBy>
  <cp:revision>8</cp:revision>
  <dcterms:created xsi:type="dcterms:W3CDTF">2023-04-14T08:08:41Z</dcterms:created>
  <dcterms:modified xsi:type="dcterms:W3CDTF">2023-07-19T09:32:31Z</dcterms:modified>
</cp:coreProperties>
</file>