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9BAEF-E88C-4712-A332-6944CB4588C3}"/>
              </a:ext>
            </a:extLst>
          </p:cNvPr>
          <p:cNvSpPr>
            <a:spLocks noGrp="1"/>
          </p:cNvSpPr>
          <p:nvPr>
            <p:ph type="ctrTitle"/>
          </p:nvPr>
        </p:nvSpPr>
        <p:spPr/>
        <p:txBody>
          <a:bodyPr/>
          <a:lstStyle/>
          <a:p>
            <a:r>
              <a:rPr lang="fr-FR" sz="7200" dirty="0"/>
              <a:t>PHOTOSYNTHESE</a:t>
            </a:r>
            <a:br>
              <a:rPr lang="fr-FR" sz="7200" dirty="0"/>
            </a:br>
            <a:r>
              <a:rPr lang="fr-FR" sz="7200" dirty="0"/>
              <a:t>3</a:t>
            </a:r>
            <a:r>
              <a:rPr lang="fr-FR" sz="7200" baseline="30000" dirty="0"/>
              <a:t>ème</a:t>
            </a:r>
            <a:r>
              <a:rPr lang="fr-FR" sz="7200" dirty="0"/>
              <a:t> expérience</a:t>
            </a:r>
          </a:p>
        </p:txBody>
      </p:sp>
    </p:spTree>
    <p:extLst>
      <p:ext uri="{BB962C8B-B14F-4D97-AF65-F5344CB8AC3E}">
        <p14:creationId xmlns:p14="http://schemas.microsoft.com/office/powerpoint/2010/main" val="204794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3375DE-2722-4FAA-8C10-FE9FF357E980}"/>
              </a:ext>
            </a:extLst>
          </p:cNvPr>
          <p:cNvSpPr>
            <a:spLocks noGrp="1"/>
          </p:cNvSpPr>
          <p:nvPr>
            <p:ph idx="1"/>
          </p:nvPr>
        </p:nvSpPr>
        <p:spPr>
          <a:xfrm>
            <a:off x="677334" y="1047406"/>
            <a:ext cx="9195536" cy="4465498"/>
          </a:xfrm>
        </p:spPr>
        <p:txBody>
          <a:bodyPr>
            <a:noAutofit/>
          </a:bodyPr>
          <a:lstStyle/>
          <a:p>
            <a:pPr marL="0" indent="0" algn="just">
              <a:buNone/>
            </a:pPr>
            <a:r>
              <a:rPr lang="fr-FR" sz="4400" dirty="0">
                <a:solidFill>
                  <a:srgbClr val="0070C0"/>
                </a:solidFill>
              </a:rPr>
              <a:t>Chaque cellule contient de nombreux chloroplastes, contenant de la chlorophylle et un grain d'amidon, de taille variable, coloré en noir par l'eau iodée</a:t>
            </a:r>
          </a:p>
        </p:txBody>
      </p:sp>
    </p:spTree>
    <p:extLst>
      <p:ext uri="{BB962C8B-B14F-4D97-AF65-F5344CB8AC3E}">
        <p14:creationId xmlns:p14="http://schemas.microsoft.com/office/powerpoint/2010/main" val="2905377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6D749-4E09-44DA-8C39-9BAD72653B0A}"/>
              </a:ext>
            </a:extLst>
          </p:cNvPr>
          <p:cNvSpPr>
            <a:spLocks noGrp="1"/>
          </p:cNvSpPr>
          <p:nvPr>
            <p:ph type="title"/>
          </p:nvPr>
        </p:nvSpPr>
        <p:spPr/>
        <p:txBody>
          <a:bodyPr>
            <a:normAutofit/>
          </a:bodyPr>
          <a:lstStyle/>
          <a:p>
            <a:r>
              <a:rPr lang="fr-FR" sz="5400" dirty="0">
                <a:solidFill>
                  <a:srgbClr val="FF0000"/>
                </a:solidFill>
              </a:rPr>
              <a:t>Conclusion</a:t>
            </a:r>
          </a:p>
        </p:txBody>
      </p:sp>
      <p:sp>
        <p:nvSpPr>
          <p:cNvPr id="3" name="Content Placeholder 2">
            <a:extLst>
              <a:ext uri="{FF2B5EF4-FFF2-40B4-BE49-F238E27FC236}">
                <a16:creationId xmlns:a16="http://schemas.microsoft.com/office/drawing/2014/main" id="{4B29D6B9-8EC1-43FC-9B71-3C876D5E6EDE}"/>
              </a:ext>
            </a:extLst>
          </p:cNvPr>
          <p:cNvSpPr>
            <a:spLocks noGrp="1"/>
          </p:cNvSpPr>
          <p:nvPr>
            <p:ph idx="1"/>
          </p:nvPr>
        </p:nvSpPr>
        <p:spPr/>
        <p:txBody>
          <a:bodyPr>
            <a:normAutofit/>
          </a:bodyPr>
          <a:lstStyle/>
          <a:p>
            <a:pPr marL="0" indent="0" algn="just">
              <a:buNone/>
            </a:pPr>
            <a:r>
              <a:rPr lang="fr-FR" sz="4000" dirty="0">
                <a:solidFill>
                  <a:srgbClr val="0070C0"/>
                </a:solidFill>
              </a:rPr>
              <a:t>Cette observation montre que la synthèse de l'amidon n'a lieu que dans les chloroplastes, et qu'elle est probablement réalisée par la chlorophylle</a:t>
            </a:r>
          </a:p>
        </p:txBody>
      </p:sp>
    </p:spTree>
    <p:extLst>
      <p:ext uri="{BB962C8B-B14F-4D97-AF65-F5344CB8AC3E}">
        <p14:creationId xmlns:p14="http://schemas.microsoft.com/office/powerpoint/2010/main" val="169470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406AC54-74E9-4AAC-B693-48AF2CFD1264}"/>
              </a:ext>
            </a:extLst>
          </p:cNvPr>
          <p:cNvSpPr>
            <a:spLocks noGrp="1"/>
          </p:cNvSpPr>
          <p:nvPr>
            <p:ph idx="1"/>
          </p:nvPr>
        </p:nvSpPr>
        <p:spPr>
          <a:xfrm>
            <a:off x="677334" y="2160589"/>
            <a:ext cx="8596668" cy="3880773"/>
          </a:xfrm>
        </p:spPr>
        <p:txBody>
          <a:bodyPr>
            <a:normAutofit fontScale="92500" lnSpcReduction="20000"/>
          </a:bodyPr>
          <a:lstStyle/>
          <a:p>
            <a:pPr marL="0" indent="0" algn="ctr">
              <a:buNone/>
            </a:pPr>
            <a:r>
              <a:rPr lang="fr-FR" sz="6000" dirty="0">
                <a:solidFill>
                  <a:schemeClr val="accent5">
                    <a:lumMod val="60000"/>
                    <a:lumOff val="40000"/>
                  </a:schemeClr>
                </a:solidFill>
              </a:rPr>
              <a:t>Suivre les étapes de cette expérience puis tirer une conclusion concernant le lieu de formation de l’amidon</a:t>
            </a:r>
          </a:p>
        </p:txBody>
      </p:sp>
    </p:spTree>
    <p:extLst>
      <p:ext uri="{BB962C8B-B14F-4D97-AF65-F5344CB8AC3E}">
        <p14:creationId xmlns:p14="http://schemas.microsoft.com/office/powerpoint/2010/main" val="1043151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B918F-25F4-44BF-AD87-90DD8A9EF154}"/>
              </a:ext>
            </a:extLst>
          </p:cNvPr>
          <p:cNvSpPr>
            <a:spLocks noGrp="1"/>
          </p:cNvSpPr>
          <p:nvPr>
            <p:ph type="title"/>
          </p:nvPr>
        </p:nvSpPr>
        <p:spPr>
          <a:xfrm>
            <a:off x="677334" y="609599"/>
            <a:ext cx="8596668" cy="1722783"/>
          </a:xfrm>
        </p:spPr>
        <p:txBody>
          <a:bodyPr>
            <a:normAutofit fontScale="90000"/>
          </a:bodyPr>
          <a:lstStyle/>
          <a:p>
            <a:pPr algn="ctr"/>
            <a:r>
              <a:rPr lang="fr-FR" dirty="0">
                <a:solidFill>
                  <a:srgbClr val="0070C0"/>
                </a:solidFill>
              </a:rPr>
              <a:t>Expérience réalisée avec une plante aquatique appelée Elodée</a:t>
            </a:r>
            <a:br>
              <a:rPr lang="fr-FR" dirty="0">
                <a:solidFill>
                  <a:srgbClr val="0070C0"/>
                </a:solidFill>
              </a:rPr>
            </a:br>
            <a:r>
              <a:rPr lang="fr-FR" dirty="0">
                <a:solidFill>
                  <a:srgbClr val="0070C0"/>
                </a:solidFill>
              </a:rPr>
              <a:t>(Espèce </a:t>
            </a:r>
            <a:r>
              <a:rPr lang="fr-FR" i="1" dirty="0" err="1">
                <a:solidFill>
                  <a:srgbClr val="0070C0"/>
                </a:solidFill>
              </a:rPr>
              <a:t>Elodea</a:t>
            </a:r>
            <a:r>
              <a:rPr lang="fr-FR" dirty="0">
                <a:solidFill>
                  <a:srgbClr val="0070C0"/>
                </a:solidFill>
              </a:rPr>
              <a:t> </a:t>
            </a:r>
            <a:r>
              <a:rPr lang="fr-FR" i="1" dirty="0" err="1">
                <a:solidFill>
                  <a:srgbClr val="0070C0"/>
                </a:solidFill>
              </a:rPr>
              <a:t>canadensis</a:t>
            </a:r>
            <a:r>
              <a:rPr lang="fr-FR" i="1" dirty="0">
                <a:solidFill>
                  <a:srgbClr val="0070C0"/>
                </a:solidFill>
              </a:rPr>
              <a:t>)</a:t>
            </a:r>
            <a:r>
              <a:rPr lang="fr-FR" dirty="0">
                <a:solidFill>
                  <a:srgbClr val="0070C0"/>
                </a:solidFill>
              </a:rPr>
              <a:t> </a:t>
            </a:r>
          </a:p>
        </p:txBody>
      </p:sp>
      <p:pic>
        <p:nvPicPr>
          <p:cNvPr id="4" name="Picture 3">
            <a:extLst>
              <a:ext uri="{FF2B5EF4-FFF2-40B4-BE49-F238E27FC236}">
                <a16:creationId xmlns:a16="http://schemas.microsoft.com/office/drawing/2014/main" id="{6BE0A7DE-9460-4668-8DFC-5C6FC4EF078D}"/>
              </a:ext>
            </a:extLst>
          </p:cNvPr>
          <p:cNvPicPr/>
          <p:nvPr/>
        </p:nvPicPr>
        <p:blipFill>
          <a:blip r:embed="rId2"/>
          <a:stretch>
            <a:fillRect/>
          </a:stretch>
        </p:blipFill>
        <p:spPr>
          <a:xfrm>
            <a:off x="1927668" y="2226366"/>
            <a:ext cx="6096000" cy="4174434"/>
          </a:xfrm>
          <a:prstGeom prst="rect">
            <a:avLst/>
          </a:prstGeom>
        </p:spPr>
      </p:pic>
    </p:spTree>
    <p:extLst>
      <p:ext uri="{BB962C8B-B14F-4D97-AF65-F5344CB8AC3E}">
        <p14:creationId xmlns:p14="http://schemas.microsoft.com/office/powerpoint/2010/main" val="724562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246A8-166B-45FD-AFA1-F7465C04A52E}"/>
              </a:ext>
            </a:extLst>
          </p:cNvPr>
          <p:cNvSpPr>
            <a:spLocks noGrp="1"/>
          </p:cNvSpPr>
          <p:nvPr>
            <p:ph type="title"/>
          </p:nvPr>
        </p:nvSpPr>
        <p:spPr>
          <a:xfrm>
            <a:off x="677334" y="609599"/>
            <a:ext cx="8596668" cy="1550989"/>
          </a:xfrm>
        </p:spPr>
        <p:txBody>
          <a:bodyPr>
            <a:normAutofit fontScale="90000"/>
          </a:bodyPr>
          <a:lstStyle/>
          <a:p>
            <a:pPr algn="ctr"/>
            <a:r>
              <a:rPr lang="fr-FR" dirty="0">
                <a:solidFill>
                  <a:srgbClr val="0070C0"/>
                </a:solidFill>
              </a:rPr>
              <a:t>Observation au microscope, d'une feuille d'élodée, prélevée dans le bourgeon terminal d'une tige.</a:t>
            </a:r>
            <a:br>
              <a:rPr lang="fr-FR" dirty="0">
                <a:solidFill>
                  <a:srgbClr val="0070C0"/>
                </a:solidFill>
              </a:rPr>
            </a:br>
            <a:endParaRPr lang="fr-FR" dirty="0">
              <a:solidFill>
                <a:srgbClr val="0070C0"/>
              </a:solidFill>
            </a:endParaRPr>
          </a:p>
        </p:txBody>
      </p:sp>
      <p:pic>
        <p:nvPicPr>
          <p:cNvPr id="5" name="Content Placeholder 4">
            <a:extLst>
              <a:ext uri="{FF2B5EF4-FFF2-40B4-BE49-F238E27FC236}">
                <a16:creationId xmlns:a16="http://schemas.microsoft.com/office/drawing/2014/main" id="{E3213414-A05C-4971-96D0-3BC30DD68F89}"/>
              </a:ext>
            </a:extLst>
          </p:cNvPr>
          <p:cNvPicPr>
            <a:picLocks noGrp="1"/>
          </p:cNvPicPr>
          <p:nvPr>
            <p:ph idx="1"/>
          </p:nvPr>
        </p:nvPicPr>
        <p:blipFill>
          <a:blip r:embed="rId2"/>
          <a:stretch>
            <a:fillRect/>
          </a:stretch>
        </p:blipFill>
        <p:spPr>
          <a:xfrm>
            <a:off x="2716172" y="2160588"/>
            <a:ext cx="4518991" cy="3558209"/>
          </a:xfrm>
          <a:prstGeom prst="rect">
            <a:avLst/>
          </a:prstGeom>
        </p:spPr>
      </p:pic>
      <p:sp>
        <p:nvSpPr>
          <p:cNvPr id="6" name="Rectangle 5">
            <a:extLst>
              <a:ext uri="{FF2B5EF4-FFF2-40B4-BE49-F238E27FC236}">
                <a16:creationId xmlns:a16="http://schemas.microsoft.com/office/drawing/2014/main" id="{02FA0FB5-E679-48DE-998D-63EC10B6BE20}"/>
              </a:ext>
            </a:extLst>
          </p:cNvPr>
          <p:cNvSpPr/>
          <p:nvPr/>
        </p:nvSpPr>
        <p:spPr>
          <a:xfrm>
            <a:off x="677334" y="2584174"/>
            <a:ext cx="926179" cy="4240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A</a:t>
            </a:r>
          </a:p>
        </p:txBody>
      </p:sp>
      <p:sp>
        <p:nvSpPr>
          <p:cNvPr id="7" name="Rectangle 6">
            <a:extLst>
              <a:ext uri="{FF2B5EF4-FFF2-40B4-BE49-F238E27FC236}">
                <a16:creationId xmlns:a16="http://schemas.microsoft.com/office/drawing/2014/main" id="{F861C89B-F569-46A4-A85E-87EB6BA751A1}"/>
              </a:ext>
            </a:extLst>
          </p:cNvPr>
          <p:cNvSpPr/>
          <p:nvPr/>
        </p:nvSpPr>
        <p:spPr>
          <a:xfrm>
            <a:off x="8065421" y="2372139"/>
            <a:ext cx="926179" cy="4240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B</a:t>
            </a:r>
          </a:p>
        </p:txBody>
      </p:sp>
      <p:sp>
        <p:nvSpPr>
          <p:cNvPr id="8" name="Rectangle 7">
            <a:extLst>
              <a:ext uri="{FF2B5EF4-FFF2-40B4-BE49-F238E27FC236}">
                <a16:creationId xmlns:a16="http://schemas.microsoft.com/office/drawing/2014/main" id="{285ADD17-C71F-4309-89B4-010C9C1B2C50}"/>
              </a:ext>
            </a:extLst>
          </p:cNvPr>
          <p:cNvSpPr/>
          <p:nvPr/>
        </p:nvSpPr>
        <p:spPr>
          <a:xfrm>
            <a:off x="8096974" y="3216965"/>
            <a:ext cx="926179" cy="4240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C</a:t>
            </a:r>
          </a:p>
        </p:txBody>
      </p:sp>
      <p:cxnSp>
        <p:nvCxnSpPr>
          <p:cNvPr id="10" name="Straight Arrow Connector 9">
            <a:extLst>
              <a:ext uri="{FF2B5EF4-FFF2-40B4-BE49-F238E27FC236}">
                <a16:creationId xmlns:a16="http://schemas.microsoft.com/office/drawing/2014/main" id="{E29759F7-072C-4CA9-B574-AFBFDEDC26FB}"/>
              </a:ext>
            </a:extLst>
          </p:cNvPr>
          <p:cNvCxnSpPr>
            <a:stCxn id="6" idx="3"/>
          </p:cNvCxnSpPr>
          <p:nvPr/>
        </p:nvCxnSpPr>
        <p:spPr>
          <a:xfrm>
            <a:off x="1603513" y="2796209"/>
            <a:ext cx="2438400" cy="35780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87135D8-B40E-4A2C-95AF-CD31452E723A}"/>
              </a:ext>
            </a:extLst>
          </p:cNvPr>
          <p:cNvCxnSpPr/>
          <p:nvPr/>
        </p:nvCxnSpPr>
        <p:spPr>
          <a:xfrm flipH="1">
            <a:off x="6096000" y="2584174"/>
            <a:ext cx="1842052" cy="42406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4730432-EE7A-4CC6-938E-9D1E3D264349}"/>
              </a:ext>
            </a:extLst>
          </p:cNvPr>
          <p:cNvCxnSpPr/>
          <p:nvPr/>
        </p:nvCxnSpPr>
        <p:spPr>
          <a:xfrm flipH="1">
            <a:off x="5141843" y="3429000"/>
            <a:ext cx="3205979" cy="51069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DB74A9FC-34BC-4320-8056-DE261B2BE6A2}"/>
              </a:ext>
            </a:extLst>
          </p:cNvPr>
          <p:cNvSpPr/>
          <p:nvPr/>
        </p:nvSpPr>
        <p:spPr>
          <a:xfrm>
            <a:off x="2345635" y="5947638"/>
            <a:ext cx="5592417" cy="702366"/>
          </a:xfrm>
          <a:prstGeom prst="rect">
            <a:avLst/>
          </a:prstGeom>
          <a:ln w="38100">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Que représentent les éléments A; B; C ?</a:t>
            </a:r>
          </a:p>
        </p:txBody>
      </p:sp>
    </p:spTree>
    <p:extLst>
      <p:ext uri="{BB962C8B-B14F-4D97-AF65-F5344CB8AC3E}">
        <p14:creationId xmlns:p14="http://schemas.microsoft.com/office/powerpoint/2010/main" val="795440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1B81A9-0114-4F1C-A80F-F41707AAED60}"/>
              </a:ext>
            </a:extLst>
          </p:cNvPr>
          <p:cNvSpPr>
            <a:spLocks noGrp="1"/>
          </p:cNvSpPr>
          <p:nvPr>
            <p:ph idx="1"/>
          </p:nvPr>
        </p:nvSpPr>
        <p:spPr/>
        <p:txBody>
          <a:bodyPr>
            <a:normAutofit/>
          </a:bodyPr>
          <a:lstStyle/>
          <a:p>
            <a:pPr marL="0" indent="0">
              <a:buNone/>
            </a:pPr>
            <a:r>
              <a:rPr lang="fr-FR" sz="4000" dirty="0">
                <a:solidFill>
                  <a:srgbClr val="FF0000"/>
                </a:solidFill>
              </a:rPr>
              <a:t>A </a:t>
            </a:r>
            <a:r>
              <a:rPr lang="fr-FR" sz="4000" dirty="0"/>
              <a:t>= Chloroplastes</a:t>
            </a:r>
          </a:p>
          <a:p>
            <a:pPr marL="0" indent="0">
              <a:buNone/>
            </a:pPr>
            <a:r>
              <a:rPr lang="fr-FR" sz="4000" dirty="0">
                <a:solidFill>
                  <a:srgbClr val="FF0000"/>
                </a:solidFill>
              </a:rPr>
              <a:t>B</a:t>
            </a:r>
            <a:r>
              <a:rPr lang="fr-FR" sz="4000" dirty="0"/>
              <a:t> = Membrane cytoplasmique et   membrane pectocellulosique</a:t>
            </a:r>
          </a:p>
          <a:p>
            <a:pPr marL="0" indent="0">
              <a:buNone/>
            </a:pPr>
            <a:r>
              <a:rPr lang="fr-FR" sz="4000" dirty="0">
                <a:solidFill>
                  <a:srgbClr val="FF0000"/>
                </a:solidFill>
              </a:rPr>
              <a:t>C</a:t>
            </a:r>
            <a:r>
              <a:rPr lang="fr-FR" sz="4000" dirty="0"/>
              <a:t> = Cytoplasme</a:t>
            </a:r>
          </a:p>
        </p:txBody>
      </p:sp>
    </p:spTree>
    <p:extLst>
      <p:ext uri="{BB962C8B-B14F-4D97-AF65-F5344CB8AC3E}">
        <p14:creationId xmlns:p14="http://schemas.microsoft.com/office/powerpoint/2010/main" val="101932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461F743-2BBD-4DB1-861B-3EC1C9E16E74}"/>
              </a:ext>
            </a:extLst>
          </p:cNvPr>
          <p:cNvSpPr/>
          <p:nvPr/>
        </p:nvSpPr>
        <p:spPr>
          <a:xfrm>
            <a:off x="636104" y="678092"/>
            <a:ext cx="8772939" cy="5216493"/>
          </a:xfrm>
          <a:prstGeom prst="rect">
            <a:avLst/>
          </a:prstGeom>
        </p:spPr>
        <p:txBody>
          <a:bodyPr wrap="square">
            <a:spAutoFit/>
          </a:bodyPr>
          <a:lstStyle/>
          <a:p>
            <a:pPr marL="6350" indent="-6350" algn="just">
              <a:lnSpc>
                <a:spcPct val="107000"/>
              </a:lnSpc>
              <a:spcAft>
                <a:spcPts val="1960"/>
              </a:spcAft>
            </a:pPr>
            <a:r>
              <a:rPr lang="fr-FR" sz="3200" dirty="0">
                <a:solidFill>
                  <a:srgbClr val="FF0000"/>
                </a:solidFill>
                <a:latin typeface="Arial" panose="020B0604020202020204" pitchFamily="34" charset="0"/>
                <a:ea typeface="Arial" panose="020B0604020202020204" pitchFamily="34" charset="0"/>
              </a:rPr>
              <a:t>Préparation de l'expérience: </a:t>
            </a:r>
          </a:p>
          <a:p>
            <a:pPr marL="6350" indent="-6350" algn="just">
              <a:lnSpc>
                <a:spcPct val="150000"/>
              </a:lnSpc>
              <a:spcAft>
                <a:spcPts val="1960"/>
              </a:spcAft>
            </a:pPr>
            <a:r>
              <a:rPr lang="fr-FR" sz="3200" dirty="0">
                <a:solidFill>
                  <a:srgbClr val="0070C0"/>
                </a:solidFill>
                <a:latin typeface="Arial" panose="020B0604020202020204" pitchFamily="34" charset="0"/>
                <a:ea typeface="Arial" panose="020B0604020202020204" pitchFamily="34" charset="0"/>
              </a:rPr>
              <a:t>On éclaire fortement avec un spot de 100 watts, un aquarium contenant des élodées, pendant 24 heures. On prélève ensuite, un fragment de feuille du bourgeon, que l'on monte dans une goutte d'eau additionnée d'eau iodée, entre lame et lamelle.</a:t>
            </a:r>
          </a:p>
        </p:txBody>
      </p:sp>
    </p:spTree>
    <p:extLst>
      <p:ext uri="{BB962C8B-B14F-4D97-AF65-F5344CB8AC3E}">
        <p14:creationId xmlns:p14="http://schemas.microsoft.com/office/powerpoint/2010/main" val="2206291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5586F-4A6A-401F-B5E8-EF123EE6A5DA}"/>
              </a:ext>
            </a:extLst>
          </p:cNvPr>
          <p:cNvSpPr>
            <a:spLocks noGrp="1"/>
          </p:cNvSpPr>
          <p:nvPr>
            <p:ph type="title"/>
          </p:nvPr>
        </p:nvSpPr>
        <p:spPr/>
        <p:txBody>
          <a:bodyPr/>
          <a:lstStyle/>
          <a:p>
            <a:r>
              <a:rPr lang="fr-FR" dirty="0">
                <a:solidFill>
                  <a:srgbClr val="FF0000"/>
                </a:solidFill>
              </a:rPr>
              <a:t>Observation des cellules au microscope</a:t>
            </a:r>
          </a:p>
        </p:txBody>
      </p:sp>
      <p:pic>
        <p:nvPicPr>
          <p:cNvPr id="4" name="Content Placeholder 3">
            <a:extLst>
              <a:ext uri="{FF2B5EF4-FFF2-40B4-BE49-F238E27FC236}">
                <a16:creationId xmlns:a16="http://schemas.microsoft.com/office/drawing/2014/main" id="{4705A1C9-234E-4FD5-8256-EDE9F1599D1E}"/>
              </a:ext>
            </a:extLst>
          </p:cNvPr>
          <p:cNvPicPr>
            <a:picLocks noGrp="1"/>
          </p:cNvPicPr>
          <p:nvPr>
            <p:ph idx="1"/>
          </p:nvPr>
        </p:nvPicPr>
        <p:blipFill>
          <a:blip r:embed="rId2"/>
          <a:stretch>
            <a:fillRect/>
          </a:stretch>
        </p:blipFill>
        <p:spPr>
          <a:xfrm>
            <a:off x="677334" y="1815548"/>
            <a:ext cx="4041912" cy="3368262"/>
          </a:xfrm>
          <a:prstGeom prst="rect">
            <a:avLst/>
          </a:prstGeom>
        </p:spPr>
      </p:pic>
      <p:pic>
        <p:nvPicPr>
          <p:cNvPr id="8" name="Picture 7">
            <a:extLst>
              <a:ext uri="{FF2B5EF4-FFF2-40B4-BE49-F238E27FC236}">
                <a16:creationId xmlns:a16="http://schemas.microsoft.com/office/drawing/2014/main" id="{57B1115C-1AF3-4187-8DA3-98DAAF5CFC68}"/>
              </a:ext>
            </a:extLst>
          </p:cNvPr>
          <p:cNvPicPr/>
          <p:nvPr/>
        </p:nvPicPr>
        <p:blipFill rotWithShape="1">
          <a:blip r:embed="rId3"/>
          <a:srcRect l="29596" t="39560" r="54365" b="22661"/>
          <a:stretch/>
        </p:blipFill>
        <p:spPr bwMode="auto">
          <a:xfrm>
            <a:off x="4975668" y="1824382"/>
            <a:ext cx="2769704" cy="3244575"/>
          </a:xfrm>
          <a:prstGeom prst="rect">
            <a:avLst/>
          </a:prstGeom>
          <a:ln w="38100">
            <a:solidFill>
              <a:srgbClr val="0070C0"/>
            </a:solidFill>
          </a:ln>
          <a:extLst>
            <a:ext uri="{53640926-AAD7-44D8-BBD7-CCE9431645EC}">
              <a14:shadowObscured xmlns:a14="http://schemas.microsoft.com/office/drawing/2010/main"/>
            </a:ext>
          </a:extLst>
        </p:spPr>
      </p:pic>
      <p:sp>
        <p:nvSpPr>
          <p:cNvPr id="9" name="Rectangle 8">
            <a:extLst>
              <a:ext uri="{FF2B5EF4-FFF2-40B4-BE49-F238E27FC236}">
                <a16:creationId xmlns:a16="http://schemas.microsoft.com/office/drawing/2014/main" id="{ABD21CE9-8958-4FF5-BEB2-7CEB8E490359}"/>
              </a:ext>
            </a:extLst>
          </p:cNvPr>
          <p:cNvSpPr/>
          <p:nvPr/>
        </p:nvSpPr>
        <p:spPr>
          <a:xfrm>
            <a:off x="1895061" y="5428976"/>
            <a:ext cx="5115339" cy="779668"/>
          </a:xfrm>
          <a:prstGeom prst="rect">
            <a:avLst/>
          </a:prstGeom>
          <a:solidFill>
            <a:schemeClr val="accent2">
              <a:lumMod val="20000"/>
              <a:lumOff val="80000"/>
            </a:schemeClr>
          </a:solidFill>
          <a:ln w="28575">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Que représentent D; E; F; G ?</a:t>
            </a:r>
          </a:p>
          <a:p>
            <a:pPr algn="ctr"/>
            <a:endParaRPr lang="fr-FR" dirty="0"/>
          </a:p>
        </p:txBody>
      </p:sp>
      <p:sp>
        <p:nvSpPr>
          <p:cNvPr id="10" name="Rectangle 9">
            <a:extLst>
              <a:ext uri="{FF2B5EF4-FFF2-40B4-BE49-F238E27FC236}">
                <a16:creationId xmlns:a16="http://schemas.microsoft.com/office/drawing/2014/main" id="{6C113413-E0BF-45E7-8BE9-18073CB90958}"/>
              </a:ext>
            </a:extLst>
          </p:cNvPr>
          <p:cNvSpPr/>
          <p:nvPr/>
        </p:nvSpPr>
        <p:spPr>
          <a:xfrm>
            <a:off x="7832035" y="1378226"/>
            <a:ext cx="1868556" cy="55217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Une cellule</a:t>
            </a:r>
          </a:p>
        </p:txBody>
      </p:sp>
      <p:sp>
        <p:nvSpPr>
          <p:cNvPr id="11" name="Arrow: Down 10">
            <a:extLst>
              <a:ext uri="{FF2B5EF4-FFF2-40B4-BE49-F238E27FC236}">
                <a16:creationId xmlns:a16="http://schemas.microsoft.com/office/drawing/2014/main" id="{7E22B38E-0CD2-4E9A-AFDC-416992CFE524}"/>
              </a:ext>
            </a:extLst>
          </p:cNvPr>
          <p:cNvSpPr/>
          <p:nvPr/>
        </p:nvSpPr>
        <p:spPr>
          <a:xfrm rot="2700130">
            <a:off x="7692849" y="1616240"/>
            <a:ext cx="271781" cy="1293074"/>
          </a:xfrm>
          <a:prstGeom prst="downArrow">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33FEE4C5-7135-4105-AE19-098194F5E1FD}"/>
              </a:ext>
            </a:extLst>
          </p:cNvPr>
          <p:cNvSpPr/>
          <p:nvPr/>
        </p:nvSpPr>
        <p:spPr>
          <a:xfrm>
            <a:off x="5671930" y="1219200"/>
            <a:ext cx="711547" cy="49033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D</a:t>
            </a:r>
          </a:p>
        </p:txBody>
      </p:sp>
      <p:sp>
        <p:nvSpPr>
          <p:cNvPr id="13" name="Rectangle 12">
            <a:extLst>
              <a:ext uri="{FF2B5EF4-FFF2-40B4-BE49-F238E27FC236}">
                <a16:creationId xmlns:a16="http://schemas.microsoft.com/office/drawing/2014/main" id="{BFD59CAC-9B7A-4FB0-9435-E21BFD7DED4A}"/>
              </a:ext>
            </a:extLst>
          </p:cNvPr>
          <p:cNvSpPr/>
          <p:nvPr/>
        </p:nvSpPr>
        <p:spPr>
          <a:xfrm>
            <a:off x="6470140" y="1243496"/>
            <a:ext cx="711547" cy="49033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E</a:t>
            </a:r>
          </a:p>
        </p:txBody>
      </p:sp>
      <p:sp>
        <p:nvSpPr>
          <p:cNvPr id="14" name="Rectangle 13">
            <a:extLst>
              <a:ext uri="{FF2B5EF4-FFF2-40B4-BE49-F238E27FC236}">
                <a16:creationId xmlns:a16="http://schemas.microsoft.com/office/drawing/2014/main" id="{3DEA2960-8384-46A6-89DC-24AEC2BC4AD0}"/>
              </a:ext>
            </a:extLst>
          </p:cNvPr>
          <p:cNvSpPr/>
          <p:nvPr/>
        </p:nvSpPr>
        <p:spPr>
          <a:xfrm>
            <a:off x="8329754" y="2785165"/>
            <a:ext cx="711547" cy="49033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F</a:t>
            </a:r>
          </a:p>
        </p:txBody>
      </p:sp>
      <p:cxnSp>
        <p:nvCxnSpPr>
          <p:cNvPr id="16" name="Straight Arrow Connector 15">
            <a:extLst>
              <a:ext uri="{FF2B5EF4-FFF2-40B4-BE49-F238E27FC236}">
                <a16:creationId xmlns:a16="http://schemas.microsoft.com/office/drawing/2014/main" id="{3E225AC3-60D0-41BC-BC8D-12CEBD27E525}"/>
              </a:ext>
            </a:extLst>
          </p:cNvPr>
          <p:cNvCxnSpPr>
            <a:stCxn id="12" idx="2"/>
          </p:cNvCxnSpPr>
          <p:nvPr/>
        </p:nvCxnSpPr>
        <p:spPr>
          <a:xfrm flipH="1">
            <a:off x="6027703" y="1709530"/>
            <a:ext cx="1" cy="55217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277BAC5-A27E-4AB9-953A-4176BCFEE335}"/>
              </a:ext>
            </a:extLst>
          </p:cNvPr>
          <p:cNvCxnSpPr>
            <a:stCxn id="13" idx="2"/>
          </p:cNvCxnSpPr>
          <p:nvPr/>
        </p:nvCxnSpPr>
        <p:spPr>
          <a:xfrm flipH="1">
            <a:off x="6027703" y="1733826"/>
            <a:ext cx="798211" cy="108219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0B4942A-4B00-44DD-9927-FCD0142DB7AA}"/>
              </a:ext>
            </a:extLst>
          </p:cNvPr>
          <p:cNvCxnSpPr/>
          <p:nvPr/>
        </p:nvCxnSpPr>
        <p:spPr>
          <a:xfrm flipH="1">
            <a:off x="6599583" y="3030330"/>
            <a:ext cx="1961321" cy="24516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340647F0-1514-4255-83F8-FB0F578CBC49}"/>
              </a:ext>
            </a:extLst>
          </p:cNvPr>
          <p:cNvSpPr/>
          <p:nvPr/>
        </p:nvSpPr>
        <p:spPr>
          <a:xfrm>
            <a:off x="8410539" y="3942522"/>
            <a:ext cx="711547" cy="49033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G</a:t>
            </a:r>
          </a:p>
        </p:txBody>
      </p:sp>
      <p:cxnSp>
        <p:nvCxnSpPr>
          <p:cNvPr id="23" name="Straight Arrow Connector 22">
            <a:extLst>
              <a:ext uri="{FF2B5EF4-FFF2-40B4-BE49-F238E27FC236}">
                <a16:creationId xmlns:a16="http://schemas.microsoft.com/office/drawing/2014/main" id="{22E48D06-67E7-4EFE-B551-360965462A44}"/>
              </a:ext>
            </a:extLst>
          </p:cNvPr>
          <p:cNvCxnSpPr/>
          <p:nvPr/>
        </p:nvCxnSpPr>
        <p:spPr>
          <a:xfrm flipH="1" flipV="1">
            <a:off x="6599583" y="3829878"/>
            <a:ext cx="1730171" cy="30038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50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AA4E36-F75B-4FD0-B78F-396003A66868}"/>
              </a:ext>
            </a:extLst>
          </p:cNvPr>
          <p:cNvSpPr>
            <a:spLocks noGrp="1"/>
          </p:cNvSpPr>
          <p:nvPr>
            <p:ph idx="1"/>
          </p:nvPr>
        </p:nvSpPr>
        <p:spPr>
          <a:xfrm>
            <a:off x="677334" y="2240102"/>
            <a:ext cx="8596668" cy="3880773"/>
          </a:xfrm>
        </p:spPr>
        <p:txBody>
          <a:bodyPr>
            <a:normAutofit/>
          </a:bodyPr>
          <a:lstStyle/>
          <a:p>
            <a:pPr marL="0" indent="0">
              <a:buNone/>
            </a:pPr>
            <a:r>
              <a:rPr lang="fr-FR" sz="4000" dirty="0">
                <a:solidFill>
                  <a:srgbClr val="FF0000"/>
                </a:solidFill>
              </a:rPr>
              <a:t>D</a:t>
            </a:r>
            <a:r>
              <a:rPr lang="fr-FR" sz="4000" dirty="0"/>
              <a:t> = Membrane cytoplasmique et   membrane pectocellulosique</a:t>
            </a:r>
          </a:p>
          <a:p>
            <a:pPr marL="0" indent="0">
              <a:buNone/>
            </a:pPr>
            <a:r>
              <a:rPr lang="fr-FR" sz="4000" dirty="0">
                <a:solidFill>
                  <a:srgbClr val="FF0000"/>
                </a:solidFill>
              </a:rPr>
              <a:t>E</a:t>
            </a:r>
            <a:r>
              <a:rPr lang="fr-FR" sz="4000" dirty="0"/>
              <a:t> = Chloroplaste devenu noir</a:t>
            </a:r>
          </a:p>
          <a:p>
            <a:pPr marL="0" indent="0">
              <a:buNone/>
            </a:pPr>
            <a:r>
              <a:rPr lang="fr-FR" sz="4000" dirty="0">
                <a:solidFill>
                  <a:srgbClr val="FF0000"/>
                </a:solidFill>
              </a:rPr>
              <a:t>F</a:t>
            </a:r>
            <a:r>
              <a:rPr lang="fr-FR" sz="4000" dirty="0"/>
              <a:t> = Noyau avec son nucléole</a:t>
            </a:r>
          </a:p>
          <a:p>
            <a:pPr marL="0" indent="0">
              <a:buNone/>
            </a:pPr>
            <a:r>
              <a:rPr lang="fr-FR" sz="4000" dirty="0">
                <a:solidFill>
                  <a:srgbClr val="FF0000"/>
                </a:solidFill>
              </a:rPr>
              <a:t>G</a:t>
            </a:r>
            <a:r>
              <a:rPr lang="fr-FR" sz="4000" dirty="0"/>
              <a:t> = Cytoplasme</a:t>
            </a:r>
          </a:p>
        </p:txBody>
      </p:sp>
    </p:spTree>
    <p:extLst>
      <p:ext uri="{BB962C8B-B14F-4D97-AF65-F5344CB8AC3E}">
        <p14:creationId xmlns:p14="http://schemas.microsoft.com/office/powerpoint/2010/main" val="2583224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E44B222-7559-4C48-80B5-AF0EF7E3EC77}"/>
              </a:ext>
            </a:extLst>
          </p:cNvPr>
          <p:cNvSpPr>
            <a:spLocks noGrp="1"/>
          </p:cNvSpPr>
          <p:nvPr>
            <p:ph idx="1"/>
          </p:nvPr>
        </p:nvSpPr>
        <p:spPr>
          <a:xfrm>
            <a:off x="797132" y="1590745"/>
            <a:ext cx="8596312" cy="3881437"/>
          </a:xfrm>
          <a:prstGeom prst="rect">
            <a:avLst/>
          </a:prstGeom>
          <a:ln w="28575">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fr-FR" sz="4000" dirty="0">
                <a:solidFill>
                  <a:srgbClr val="0070C0"/>
                </a:solidFill>
              </a:rPr>
              <a:t>Pourquoi les chloroplastes sont-ils devenus noirs?</a:t>
            </a:r>
          </a:p>
          <a:p>
            <a:pPr marL="0" indent="0">
              <a:buNone/>
            </a:pPr>
            <a:endParaRPr lang="fr-FR" sz="4000" dirty="0">
              <a:solidFill>
                <a:srgbClr val="0070C0"/>
              </a:solidFill>
            </a:endParaRPr>
          </a:p>
          <a:p>
            <a:r>
              <a:rPr lang="fr-FR" sz="4000" dirty="0">
                <a:solidFill>
                  <a:srgbClr val="0070C0"/>
                </a:solidFill>
              </a:rPr>
              <a:t>Que peut-on conclure?</a:t>
            </a:r>
          </a:p>
        </p:txBody>
      </p:sp>
    </p:spTree>
    <p:extLst>
      <p:ext uri="{BB962C8B-B14F-4D97-AF65-F5344CB8AC3E}">
        <p14:creationId xmlns:p14="http://schemas.microsoft.com/office/powerpoint/2010/main" val="39888230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TotalTime>
  <Words>222</Words>
  <Application>Microsoft Office PowerPoint</Application>
  <PresentationFormat>Widescreen</PresentationFormat>
  <Paragraphs>30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PHOTOSYNTHESE 3ème expérience</vt:lpstr>
      <vt:lpstr>PowerPoint Presentation</vt:lpstr>
      <vt:lpstr>Expérience réalisée avec une plante aquatique appelée Elodée (Espèce Elodea canadensis) </vt:lpstr>
      <vt:lpstr>Observation au microscope, d'une feuille d'élodée, prélevée dans le bourgeon terminal d'une tige. </vt:lpstr>
      <vt:lpstr>PowerPoint Presentation</vt:lpstr>
      <vt:lpstr>PowerPoint Presentation</vt:lpstr>
      <vt:lpstr>Observation des cellules au microscope</vt:lpstr>
      <vt:lpstr>PowerPoint Presentation</vt:lpstr>
      <vt:lpstr>PowerPoint Presentation</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PHOTOSYNTHESE 3ème expérience</dc:title>
  <dc:creator>Fetra</dc:creator>
  <cp:lastModifiedBy>Fetra</cp:lastModifiedBy>
  <cp:revision>9</cp:revision>
  <dcterms:created xsi:type="dcterms:W3CDTF">2023-03-23T13:50:38Z</dcterms:created>
  <dcterms:modified xsi:type="dcterms:W3CDTF">2023-03-25T19:20:53Z</dcterms:modified>
</cp:coreProperties>
</file>