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70" r:id="rId3"/>
    <p:sldId id="268" r:id="rId4"/>
    <p:sldId id="269" r:id="rId5"/>
    <p:sldId id="271" r:id="rId6"/>
    <p:sldId id="263" r:id="rId7"/>
    <p:sldId id="272" r:id="rId8"/>
    <p:sldId id="274"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3F0A68-C428-461E-A243-8908EAA3BEA3}" type="datetimeFigureOut">
              <a:rPr lang="fr-FR" smtClean="0"/>
              <a:pPr/>
              <a:t>29/04/2023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8807A6-764A-446B-9536-D3E3BDC8C6DF}"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E8807A6-764A-446B-9536-D3E3BDC8C6DF}" type="slidenum">
              <a:rPr lang="fr-FR" smtClean="0"/>
              <a:pPr/>
              <a:t>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418CA5D-AD66-435F-871E-2C8D3D683904}" type="datetimeFigureOut">
              <a:rPr lang="fr-FR" smtClean="0"/>
              <a:pPr/>
              <a:t>29/04/2023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AAF47B-32F3-4065-9088-3DAB5BE334A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418CA5D-AD66-435F-871E-2C8D3D683904}" type="datetimeFigureOut">
              <a:rPr lang="fr-FR" smtClean="0"/>
              <a:pPr/>
              <a:t>29/04/2023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AAF47B-32F3-4065-9088-3DAB5BE334A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418CA5D-AD66-435F-871E-2C8D3D683904}" type="datetimeFigureOut">
              <a:rPr lang="fr-FR" smtClean="0"/>
              <a:pPr/>
              <a:t>29/04/2023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AAF47B-32F3-4065-9088-3DAB5BE334A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418CA5D-AD66-435F-871E-2C8D3D683904}" type="datetimeFigureOut">
              <a:rPr lang="fr-FR" smtClean="0"/>
              <a:pPr/>
              <a:t>29/04/2023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AAF47B-32F3-4065-9088-3DAB5BE334A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418CA5D-AD66-435F-871E-2C8D3D683904}" type="datetimeFigureOut">
              <a:rPr lang="fr-FR" smtClean="0"/>
              <a:pPr/>
              <a:t>29/04/2023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AAF47B-32F3-4065-9088-3DAB5BE334A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418CA5D-AD66-435F-871E-2C8D3D683904}" type="datetimeFigureOut">
              <a:rPr lang="fr-FR" smtClean="0"/>
              <a:pPr/>
              <a:t>29/04/2023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DAAF47B-32F3-4065-9088-3DAB5BE334A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418CA5D-AD66-435F-871E-2C8D3D683904}" type="datetimeFigureOut">
              <a:rPr lang="fr-FR" smtClean="0"/>
              <a:pPr/>
              <a:t>29/04/2023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DAAF47B-32F3-4065-9088-3DAB5BE334A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418CA5D-AD66-435F-871E-2C8D3D683904}" type="datetimeFigureOut">
              <a:rPr lang="fr-FR" smtClean="0"/>
              <a:pPr/>
              <a:t>29/04/2023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DAAF47B-32F3-4065-9088-3DAB5BE334A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418CA5D-AD66-435F-871E-2C8D3D683904}" type="datetimeFigureOut">
              <a:rPr lang="fr-FR" smtClean="0"/>
              <a:pPr/>
              <a:t>29/04/2023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DAAF47B-32F3-4065-9088-3DAB5BE334A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418CA5D-AD66-435F-871E-2C8D3D683904}" type="datetimeFigureOut">
              <a:rPr lang="fr-FR" smtClean="0"/>
              <a:pPr/>
              <a:t>29/04/2023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DAAF47B-32F3-4065-9088-3DAB5BE334A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418CA5D-AD66-435F-871E-2C8D3D683904}" type="datetimeFigureOut">
              <a:rPr lang="fr-FR" smtClean="0"/>
              <a:pPr/>
              <a:t>29/04/2023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DAAF47B-32F3-4065-9088-3DAB5BE334A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8CA5D-AD66-435F-871E-2C8D3D683904}" type="datetimeFigureOut">
              <a:rPr lang="fr-FR" smtClean="0"/>
              <a:pPr/>
              <a:t>29/04/2023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AF47B-32F3-4065-9088-3DAB5BE334A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solidFill>
            <a:schemeClr val="accent6">
              <a:lumMod val="20000"/>
              <a:lumOff val="80000"/>
            </a:schemeClr>
          </a:solidFill>
          <a:ln>
            <a:solidFill>
              <a:schemeClr val="accent6"/>
            </a:solidFill>
          </a:ln>
        </p:spPr>
        <p:txBody>
          <a:bodyPr/>
          <a:lstStyle/>
          <a:p>
            <a:r>
              <a:rPr lang="fr-FR" b="1" dirty="0" smtClean="0">
                <a:solidFill>
                  <a:schemeClr val="bg2">
                    <a:lumMod val="50000"/>
                  </a:schemeClr>
                </a:solidFill>
              </a:rPr>
              <a:t>Déterminisme des cycles sexuels</a:t>
            </a:r>
            <a:endParaRPr lang="fr-FR" b="1"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1857364"/>
            <a:ext cx="8401080" cy="1857387"/>
          </a:xfrm>
        </p:spPr>
        <p:txBody>
          <a:bodyPr>
            <a:normAutofit fontScale="92500" lnSpcReduction="10000"/>
          </a:bodyPr>
          <a:lstStyle/>
          <a:p>
            <a:pPr>
              <a:buNone/>
            </a:pPr>
            <a:r>
              <a:rPr lang="fr-FR" sz="4400" dirty="0" smtClean="0"/>
              <a:t>Dans les deux diapositives qui suivent (coupe 1 et coupe 2 d’ovaire), décrire l’</a:t>
            </a:r>
            <a:r>
              <a:rPr lang="fr-FR" sz="4400" dirty="0"/>
              <a:t>é</a:t>
            </a:r>
            <a:r>
              <a:rPr lang="fr-FR" sz="4400" dirty="0" smtClean="0"/>
              <a:t>volution de follicule.</a:t>
            </a:r>
          </a:p>
          <a:p>
            <a:pPr>
              <a:buFontTx/>
              <a:buChar char="-"/>
            </a:pP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Coupe 1 d’une partie d’ovaire vue au microscope optique </a:t>
            </a:r>
            <a:endParaRPr lang="fr-FR" sz="2800" dirty="0"/>
          </a:p>
        </p:txBody>
      </p:sp>
      <p:pic>
        <p:nvPicPr>
          <p:cNvPr id="4" name="Picture 2"/>
          <p:cNvPicPr>
            <a:picLocks noGrp="1" noChangeAspect="1" noChangeArrowheads="1"/>
          </p:cNvPicPr>
          <p:nvPr>
            <p:ph idx="1"/>
          </p:nvPr>
        </p:nvPicPr>
        <p:blipFill>
          <a:blip r:embed="rId2"/>
          <a:srcRect l="42187" t="30546" r="22656" b="31935"/>
          <a:stretch>
            <a:fillRect/>
          </a:stretch>
        </p:blipFill>
        <p:spPr bwMode="auto">
          <a:xfrm>
            <a:off x="500034" y="1420008"/>
            <a:ext cx="8349004" cy="5009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normAutofit fontScale="90000"/>
          </a:bodyPr>
          <a:lstStyle/>
          <a:p>
            <a:r>
              <a:rPr lang="fr-FR" dirty="0" smtClean="0"/>
              <a:t> </a:t>
            </a:r>
            <a:r>
              <a:rPr lang="fr-FR" sz="3100" dirty="0" smtClean="0"/>
              <a:t>Coupe 2 d’une partie d’ovaire vue au microscope optique </a:t>
            </a:r>
            <a:endParaRPr lang="fr-FR" sz="3100" dirty="0"/>
          </a:p>
        </p:txBody>
      </p:sp>
      <p:pic>
        <p:nvPicPr>
          <p:cNvPr id="4" name="Picture 2"/>
          <p:cNvPicPr>
            <a:picLocks noGrp="1" noChangeAspect="1" noChangeArrowheads="1"/>
          </p:cNvPicPr>
          <p:nvPr>
            <p:ph idx="1"/>
          </p:nvPr>
        </p:nvPicPr>
        <p:blipFill>
          <a:blip r:embed="rId2"/>
          <a:srcRect l="35937" t="24591" r="20089" b="20819"/>
          <a:stretch>
            <a:fillRect/>
          </a:stretch>
        </p:blipFill>
        <p:spPr bwMode="auto">
          <a:xfrm>
            <a:off x="785786" y="1428736"/>
            <a:ext cx="7481774" cy="5429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940444"/>
          </a:xfrm>
        </p:spPr>
        <p:txBody>
          <a:bodyPr>
            <a:normAutofit/>
          </a:bodyPr>
          <a:lstStyle/>
          <a:p>
            <a:r>
              <a:rPr lang="fr-FR" dirty="0" smtClean="0"/>
              <a:t>Dans la diapo intitulée: «coupe schématique de l‘ovaire  », déterminer les différentes phases du cycle ovarien et décrire l’</a:t>
            </a:r>
            <a:r>
              <a:rPr lang="fr-FR" dirty="0"/>
              <a:t>é</a:t>
            </a:r>
            <a:r>
              <a:rPr lang="fr-FR" dirty="0" smtClean="0"/>
              <a:t>volution au niveau de cet organe</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0"/>
            <a:ext cx="8401080" cy="1071546"/>
          </a:xfrm>
        </p:spPr>
        <p:txBody>
          <a:bodyPr>
            <a:normAutofit/>
          </a:bodyPr>
          <a:lstStyle/>
          <a:p>
            <a:r>
              <a:rPr lang="fr-FR" sz="2800" dirty="0" smtClean="0"/>
              <a:t>Coupe schématique de l’ovaire au cours d’un cycle sexuel</a:t>
            </a:r>
            <a:endParaRPr lang="fr-FR" sz="2800" dirty="0"/>
          </a:p>
        </p:txBody>
      </p:sp>
      <p:pic>
        <p:nvPicPr>
          <p:cNvPr id="4" name="Picture 2"/>
          <p:cNvPicPr>
            <a:picLocks noGrp="1" noChangeAspect="1" noChangeArrowheads="1"/>
          </p:cNvPicPr>
          <p:nvPr>
            <p:ph idx="1"/>
          </p:nvPr>
        </p:nvPicPr>
        <p:blipFill>
          <a:blip r:embed="rId2"/>
          <a:srcRect l="35937" t="26377" r="21094" b="18040"/>
          <a:stretch>
            <a:fillRect/>
          </a:stretch>
        </p:blipFill>
        <p:spPr bwMode="auto">
          <a:xfrm>
            <a:off x="216751" y="1000108"/>
            <a:ext cx="8927249" cy="5857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3786182" cy="6858000"/>
          </a:xfrm>
          <a:solidFill>
            <a:schemeClr val="accent3">
              <a:lumMod val="20000"/>
              <a:lumOff val="80000"/>
            </a:schemeClr>
          </a:solidFill>
        </p:spPr>
        <p:txBody>
          <a:bodyPr>
            <a:normAutofit/>
          </a:bodyPr>
          <a:lstStyle/>
          <a:p>
            <a:pPr algn="l"/>
            <a:r>
              <a:rPr lang="fr-FR" sz="2400" dirty="0" smtClean="0"/>
              <a:t/>
            </a:r>
            <a:br>
              <a:rPr lang="fr-FR" sz="2400" dirty="0" smtClean="0"/>
            </a:br>
            <a:r>
              <a:rPr lang="fr-FR" sz="2400" dirty="0" smtClean="0"/>
              <a:t/>
            </a:r>
            <a:br>
              <a:rPr lang="fr-FR" sz="2400" dirty="0" smtClean="0"/>
            </a:br>
            <a:r>
              <a:rPr lang="fr-FR" sz="2400" dirty="0" smtClean="0"/>
              <a:t>Dans ce dessin, les organes sont représentés par des rectangles et les hormones par des ovales.</a:t>
            </a:r>
            <a:br>
              <a:rPr lang="fr-FR" sz="2400" dirty="0" smtClean="0"/>
            </a:br>
            <a:r>
              <a:rPr lang="fr-FR" sz="2400" dirty="0" smtClean="0"/>
              <a:t>Une hormone secrétée par un organe stimule l’action de l’organe cible correspondant au bout de flèche. </a:t>
            </a:r>
            <a:br>
              <a:rPr lang="fr-FR" sz="2400" dirty="0" smtClean="0"/>
            </a:br>
            <a:r>
              <a:rPr lang="fr-FR" sz="2400" dirty="0" smtClean="0"/>
              <a:t>Dans un tableau à trois colonnes, déterminer chaque hormone, son origine et  l’organe cible correspondant.</a:t>
            </a:r>
            <a:br>
              <a:rPr lang="fr-FR" sz="2400" dirty="0" smtClean="0"/>
            </a:br>
            <a:r>
              <a:rPr lang="fr-FR" sz="2400" dirty="0" smtClean="0"/>
              <a:t>        .</a:t>
            </a:r>
            <a:br>
              <a:rPr lang="fr-FR" sz="2400" dirty="0" smtClean="0"/>
            </a:br>
            <a:r>
              <a:rPr lang="fr-FR" sz="2400" dirty="0" smtClean="0"/>
              <a:t> </a:t>
            </a:r>
            <a:endParaRPr lang="fr-FR" sz="2400" dirty="0"/>
          </a:p>
        </p:txBody>
      </p:sp>
      <p:pic>
        <p:nvPicPr>
          <p:cNvPr id="4" name="Picture 2"/>
          <p:cNvPicPr>
            <a:picLocks noGrp="1" noChangeAspect="1" noChangeArrowheads="1"/>
          </p:cNvPicPr>
          <p:nvPr>
            <p:ph idx="1"/>
          </p:nvPr>
        </p:nvPicPr>
        <p:blipFill>
          <a:blip r:embed="rId2"/>
          <a:srcRect l="39966" t="25985" r="33673" b="16541"/>
          <a:stretch>
            <a:fillRect/>
          </a:stretch>
        </p:blipFill>
        <p:spPr bwMode="auto">
          <a:xfrm>
            <a:off x="3861185" y="0"/>
            <a:ext cx="5245056"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2400288" cy="6297634"/>
          </a:xfrm>
        </p:spPr>
        <p:txBody>
          <a:bodyPr>
            <a:normAutofit/>
          </a:bodyPr>
          <a:lstStyle/>
          <a:p>
            <a:r>
              <a:rPr lang="fr-FR" sz="2800" dirty="0" smtClean="0"/>
              <a:t>Le schéma ci-contre résume la régulation hormonale déterminant les cycles sexuels de la femme</a:t>
            </a:r>
            <a:endParaRPr lang="fr-FR" sz="2800" dirty="0"/>
          </a:p>
        </p:txBody>
      </p:sp>
      <p:pic>
        <p:nvPicPr>
          <p:cNvPr id="1026" name="Picture 2"/>
          <p:cNvPicPr>
            <a:picLocks noGrp="1" noChangeAspect="1" noChangeArrowheads="1"/>
          </p:cNvPicPr>
          <p:nvPr>
            <p:ph idx="1"/>
          </p:nvPr>
        </p:nvPicPr>
        <p:blipFill>
          <a:blip r:embed="rId3"/>
          <a:srcRect l="16278" t="21466" r="51775" b="9084"/>
          <a:stretch>
            <a:fillRect/>
          </a:stretch>
        </p:blipFill>
        <p:spPr bwMode="auto">
          <a:xfrm>
            <a:off x="3071802" y="0"/>
            <a:ext cx="5429288" cy="6643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76</Words>
  <Application>Microsoft Office PowerPoint</Application>
  <PresentationFormat>Affichage à l'écran (4:3)</PresentationFormat>
  <Paragraphs>9</Paragraphs>
  <Slides>8</Slides>
  <Notes>1</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Thème Office</vt:lpstr>
      <vt:lpstr>Déterminisme des cycles sexuels</vt:lpstr>
      <vt:lpstr>Diapositive 2</vt:lpstr>
      <vt:lpstr>Coupe 1 d’une partie d’ovaire vue au microscope optique </vt:lpstr>
      <vt:lpstr> Coupe 2 d’une partie d’ovaire vue au microscope optique </vt:lpstr>
      <vt:lpstr>Dans la diapo intitulée: «coupe schématique de l‘ovaire  », déterminer les différentes phases du cycle ovarien et décrire l’évolution au niveau de cet organe</vt:lpstr>
      <vt:lpstr>Coupe schématique de l’ovaire au cours d’un cycle sexuel</vt:lpstr>
      <vt:lpstr>  Dans ce dessin, les organes sont représentés par des rectangles et les hormones par des ovales. Une hormone secrétée par un organe stimule l’action de l’organe cible correspondant au bout de flèche.  Dans un tableau à trois colonnes, déterminer chaque hormone, son origine et  l’organe cible correspondant.         .  </vt:lpstr>
      <vt:lpstr>Le schéma ci-contre résume la régulation hormonale déterminant les cycles sexuels de la femme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Cycle ovarien</dc:title>
  <dc:creator>LOVA</dc:creator>
  <cp:lastModifiedBy>LOVA</cp:lastModifiedBy>
  <cp:revision>31</cp:revision>
  <dcterms:created xsi:type="dcterms:W3CDTF">2023-04-23T17:33:11Z</dcterms:created>
  <dcterms:modified xsi:type="dcterms:W3CDTF">2023-04-29T16:46:48Z</dcterms:modified>
</cp:coreProperties>
</file>