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77879EA9-C823-4C24-B3BC-C4262F0A869C}" type="datetimeFigureOut">
              <a:rPr lang="fr-FR">
                <a:solidFill>
                  <a:prstClr val="black">
                    <a:tint val="75000"/>
                  </a:prstClr>
                </a:solidFill>
              </a:rPr>
              <a:pPr>
                <a:defRPr/>
              </a:pPr>
              <a:t>12/10/2018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561EBED5-9238-41D0-AB38-74617BEE947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579906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CC5D7E9-4608-4E96-B3E7-3D893D76BF4C}" type="datetimeFigureOut">
              <a:rPr lang="fr-FR">
                <a:solidFill>
                  <a:prstClr val="black">
                    <a:tint val="75000"/>
                  </a:prstClr>
                </a:solidFill>
              </a:rPr>
              <a:pPr>
                <a:defRPr/>
              </a:pPr>
              <a:t>12/10/2018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370291-CE26-411E-A974-5DBD770C9ED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59159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5E502AA-1658-4935-8C2D-7605373AC239}" type="datetimeFigureOut">
              <a:rPr lang="fr-FR">
                <a:solidFill>
                  <a:prstClr val="black">
                    <a:tint val="75000"/>
                  </a:prstClr>
                </a:solidFill>
              </a:rPr>
              <a:pPr>
                <a:defRPr/>
              </a:pPr>
              <a:t>12/10/2018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25FB084-F104-40CD-BC93-70768AD90E2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455517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896B77B-0554-4274-82AA-485C2AEF5383}" type="datetimeFigureOut">
              <a:rPr lang="fr-FR">
                <a:solidFill>
                  <a:prstClr val="black">
                    <a:tint val="75000"/>
                  </a:prstClr>
                </a:solidFill>
              </a:rPr>
              <a:pPr>
                <a:defRPr/>
              </a:pPr>
              <a:t>12/10/2018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5553BC9-2600-4116-BE54-6E9D48D596E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073079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C5A2F07-4CEA-4A95-AC51-74651068ACBA}" type="datetimeFigureOut">
              <a:rPr lang="fr-FR">
                <a:solidFill>
                  <a:prstClr val="black">
                    <a:tint val="75000"/>
                  </a:prstClr>
                </a:solidFill>
              </a:rPr>
              <a:pPr>
                <a:defRPr/>
              </a:pPr>
              <a:t>12/10/2018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1E514A0-1489-4158-8D8B-5313EEA1A6B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97287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6246E581-9E60-49D6-8832-63BD88FF5B64}" type="datetimeFigureOut">
              <a:rPr lang="fr-FR">
                <a:solidFill>
                  <a:prstClr val="black">
                    <a:tint val="75000"/>
                  </a:prstClr>
                </a:solidFill>
              </a:rPr>
              <a:pPr>
                <a:defRPr/>
              </a:pPr>
              <a:t>12/10/2018</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A9A5BAF-D629-4270-A6A2-F4FE7E1A51F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47082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531CA644-2A69-4002-9559-D90F3FFCB66F}" type="datetimeFigureOut">
              <a:rPr lang="fr-FR">
                <a:solidFill>
                  <a:prstClr val="black">
                    <a:tint val="75000"/>
                  </a:prstClr>
                </a:solidFill>
              </a:rPr>
              <a:pPr>
                <a:defRPr/>
              </a:pPr>
              <a:t>12/10/2018</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8CC11B40-D0F6-40E0-9E5B-6275CD8B991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25937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9D34239C-8AFE-4982-B8C8-EFDA317C1922}" type="datetimeFigureOut">
              <a:rPr lang="fr-FR">
                <a:solidFill>
                  <a:prstClr val="black">
                    <a:tint val="75000"/>
                  </a:prstClr>
                </a:solidFill>
              </a:rPr>
              <a:pPr>
                <a:defRPr/>
              </a:pPr>
              <a:t>12/10/2018</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5A8B9DB6-9803-4710-B19A-603D098B362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58428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10ADE4B1-ADCF-431C-9F17-5BA53E4F61D8}" type="datetimeFigureOut">
              <a:rPr lang="fr-FR">
                <a:solidFill>
                  <a:prstClr val="black">
                    <a:tint val="75000"/>
                  </a:prstClr>
                </a:solidFill>
              </a:rPr>
              <a:pPr>
                <a:defRPr/>
              </a:pPr>
              <a:t>12/10/2018</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7A5BC3EF-C31E-42BE-9307-71304F5A933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962577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84375D4-2507-4360-B768-95331A773318}" type="datetimeFigureOut">
              <a:rPr lang="fr-FR">
                <a:solidFill>
                  <a:prstClr val="black">
                    <a:tint val="75000"/>
                  </a:prstClr>
                </a:solidFill>
              </a:rPr>
              <a:pPr>
                <a:defRPr/>
              </a:pPr>
              <a:t>12/10/2018</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EEA92303-0F57-4DF6-85BA-1AA4AB4443A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187174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D7271CC-04F1-48CA-9814-A35DBCEE04BE}" type="datetimeFigureOut">
              <a:rPr lang="fr-FR">
                <a:solidFill>
                  <a:prstClr val="black">
                    <a:tint val="75000"/>
                  </a:prstClr>
                </a:solidFill>
              </a:rPr>
              <a:pPr>
                <a:defRPr/>
              </a:pPr>
              <a:t>12/10/2018</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0B6DAE12-BEAC-4CE9-A7AC-AE4809A52E9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27368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7F96FA-3DEB-414A-8BC7-097DEC789C3D}" type="datetimeFigureOut">
              <a:rPr lang="fr-FR">
                <a:solidFill>
                  <a:prstClr val="black">
                    <a:tint val="75000"/>
                  </a:prstClr>
                </a:solidFill>
              </a:rPr>
              <a:pPr>
                <a:defRPr/>
              </a:pPr>
              <a:t>12/10/2018</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4166627-3A98-4DB2-9054-088B2FC4BFA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20715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016637351"/>
              </p:ext>
            </p:extLst>
          </p:nvPr>
        </p:nvGraphicFramePr>
        <p:xfrm>
          <a:off x="218471" y="2280444"/>
          <a:ext cx="3455989" cy="2560637"/>
        </p:xfrm>
        <a:graphic>
          <a:graphicData uri="http://schemas.openxmlformats.org/drawingml/2006/table">
            <a:tbl>
              <a:tblPr firstRow="1" firstCol="1" bandRow="1"/>
              <a:tblGrid>
                <a:gridCol w="863918"/>
                <a:gridCol w="863918"/>
                <a:gridCol w="863918"/>
                <a:gridCol w="864235"/>
              </a:tblGrid>
              <a:tr h="731611">
                <a:tc>
                  <a:txBody>
                    <a:bodyPr/>
                    <a:lstStyle/>
                    <a:p>
                      <a:pPr>
                        <a:lnSpc>
                          <a:spcPct val="150000"/>
                        </a:lnSpc>
                        <a:spcBef>
                          <a:spcPts val="240"/>
                        </a:spcBef>
                        <a:spcAft>
                          <a:spcPts val="240"/>
                        </a:spcAft>
                      </a:pPr>
                      <a:r>
                        <a:rPr lang="fr-FR" sz="1600" dirty="0">
                          <a:solidFill>
                            <a:srgbClr val="C00000"/>
                          </a:solidFill>
                          <a:effectLst/>
                          <a:latin typeface="Calibri" pitchFamily="34" charset="0"/>
                          <a:ea typeface="Times New Roman"/>
                          <a:cs typeface="Calibri" pitchFamily="34" charset="0"/>
                        </a:rPr>
                        <a:t> </a:t>
                      </a:r>
                      <a:endParaRPr lang="fr-FR" sz="1600" dirty="0">
                        <a:solidFill>
                          <a:srgbClr val="C00000"/>
                        </a:solidFill>
                        <a:effectLst/>
                        <a:latin typeface="Calibri" pitchFamily="34" charset="0"/>
                        <a:ea typeface="Calibri"/>
                        <a:cs typeface="Calibri" pitchFamily="34"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240"/>
                        </a:spcBef>
                        <a:spcAft>
                          <a:spcPts val="240"/>
                        </a:spcAft>
                      </a:pPr>
                      <a:r>
                        <a:rPr lang="fr-FR" sz="1600" dirty="0">
                          <a:solidFill>
                            <a:srgbClr val="C00000"/>
                          </a:solidFill>
                          <a:effectLst/>
                          <a:latin typeface="Calibri" pitchFamily="34" charset="0"/>
                          <a:ea typeface="Times New Roman"/>
                          <a:cs typeface="Calibri" pitchFamily="34" charset="0"/>
                        </a:rPr>
                        <a:t>Air inspiré</a:t>
                      </a:r>
                      <a:endParaRPr lang="fr-FR" sz="1600" dirty="0">
                        <a:solidFill>
                          <a:srgbClr val="C00000"/>
                        </a:solidFill>
                        <a:effectLst/>
                        <a:latin typeface="Calibri" pitchFamily="34" charset="0"/>
                        <a:ea typeface="Calibri"/>
                        <a:cs typeface="Calibri" pitchFamily="34"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240"/>
                        </a:spcBef>
                        <a:spcAft>
                          <a:spcPts val="240"/>
                        </a:spcAft>
                      </a:pPr>
                      <a:r>
                        <a:rPr lang="fr-FR" sz="1600" dirty="0">
                          <a:solidFill>
                            <a:srgbClr val="C00000"/>
                          </a:solidFill>
                          <a:effectLst/>
                          <a:latin typeface="Calibri" pitchFamily="34" charset="0"/>
                          <a:ea typeface="Times New Roman"/>
                          <a:cs typeface="Calibri" pitchFamily="34" charset="0"/>
                        </a:rPr>
                        <a:t>Air expiré</a:t>
                      </a:r>
                      <a:endParaRPr lang="fr-FR" sz="1600" dirty="0">
                        <a:solidFill>
                          <a:srgbClr val="C00000"/>
                        </a:solidFill>
                        <a:effectLst/>
                        <a:latin typeface="Calibri" pitchFamily="34" charset="0"/>
                        <a:ea typeface="Calibri"/>
                        <a:cs typeface="Calibri" pitchFamily="34"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240"/>
                        </a:spcBef>
                        <a:spcAft>
                          <a:spcPts val="240"/>
                        </a:spcAft>
                      </a:pPr>
                      <a:r>
                        <a:rPr lang="fr-FR" sz="1600">
                          <a:solidFill>
                            <a:srgbClr val="C00000"/>
                          </a:solidFill>
                          <a:effectLst/>
                          <a:latin typeface="Calibri" pitchFamily="34" charset="0"/>
                          <a:ea typeface="Times New Roman"/>
                          <a:cs typeface="Calibri" pitchFamily="34" charset="0"/>
                        </a:rPr>
                        <a:t>Variations</a:t>
                      </a:r>
                      <a:endParaRPr lang="fr-FR" sz="1600">
                        <a:solidFill>
                          <a:srgbClr val="C00000"/>
                        </a:solidFill>
                        <a:effectLst/>
                        <a:latin typeface="Calibri" pitchFamily="34" charset="0"/>
                        <a:ea typeface="Calibri"/>
                        <a:cs typeface="Calibri" pitchFamily="34"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805">
                <a:tc>
                  <a:txBody>
                    <a:bodyPr/>
                    <a:lstStyle/>
                    <a:p>
                      <a:pPr>
                        <a:lnSpc>
                          <a:spcPct val="150000"/>
                        </a:lnSpc>
                        <a:spcBef>
                          <a:spcPts val="240"/>
                        </a:spcBef>
                        <a:spcAft>
                          <a:spcPts val="240"/>
                        </a:spcAft>
                      </a:pPr>
                      <a:r>
                        <a:rPr lang="fr-FR" sz="1600" dirty="0">
                          <a:solidFill>
                            <a:srgbClr val="C00000"/>
                          </a:solidFill>
                          <a:effectLst/>
                          <a:latin typeface="Calibri" pitchFamily="34" charset="0"/>
                          <a:ea typeface="Times New Roman"/>
                          <a:cs typeface="Calibri" pitchFamily="34" charset="0"/>
                        </a:rPr>
                        <a:t>O</a:t>
                      </a:r>
                      <a:r>
                        <a:rPr lang="fr-FR" sz="1600" baseline="-25000" dirty="0">
                          <a:solidFill>
                            <a:srgbClr val="C00000"/>
                          </a:solidFill>
                          <a:effectLst/>
                          <a:latin typeface="Calibri" pitchFamily="34" charset="0"/>
                          <a:ea typeface="Times New Roman"/>
                          <a:cs typeface="Calibri" pitchFamily="34" charset="0"/>
                        </a:rPr>
                        <a:t>2</a:t>
                      </a:r>
                      <a:endParaRPr lang="fr-FR" sz="1600" dirty="0">
                        <a:solidFill>
                          <a:srgbClr val="C00000"/>
                        </a:solidFill>
                        <a:effectLst/>
                        <a:latin typeface="Calibri" pitchFamily="34" charset="0"/>
                        <a:ea typeface="Calibri"/>
                        <a:cs typeface="Calibri" pitchFamily="34"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240"/>
                        </a:spcBef>
                        <a:spcAft>
                          <a:spcPts val="240"/>
                        </a:spcAft>
                      </a:pPr>
                      <a:r>
                        <a:rPr lang="fr-FR" sz="1600" dirty="0">
                          <a:solidFill>
                            <a:srgbClr val="C00000"/>
                          </a:solidFill>
                          <a:effectLst/>
                          <a:latin typeface="Calibri" pitchFamily="34" charset="0"/>
                          <a:ea typeface="Times New Roman"/>
                          <a:cs typeface="Calibri" pitchFamily="34" charset="0"/>
                        </a:rPr>
                        <a:t>21%</a:t>
                      </a:r>
                      <a:endParaRPr lang="fr-FR" sz="1600" dirty="0">
                        <a:solidFill>
                          <a:srgbClr val="C00000"/>
                        </a:solidFill>
                        <a:effectLst/>
                        <a:latin typeface="Calibri" pitchFamily="34" charset="0"/>
                        <a:ea typeface="Calibri"/>
                        <a:cs typeface="Calibri" pitchFamily="34"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240"/>
                        </a:spcBef>
                        <a:spcAft>
                          <a:spcPts val="240"/>
                        </a:spcAft>
                      </a:pPr>
                      <a:r>
                        <a:rPr lang="fr-FR" sz="1600">
                          <a:solidFill>
                            <a:srgbClr val="C00000"/>
                          </a:solidFill>
                          <a:effectLst/>
                          <a:latin typeface="Calibri" pitchFamily="34" charset="0"/>
                          <a:ea typeface="Times New Roman"/>
                          <a:cs typeface="Calibri" pitchFamily="34" charset="0"/>
                        </a:rPr>
                        <a:t>16%</a:t>
                      </a:r>
                      <a:endParaRPr lang="fr-FR" sz="1600">
                        <a:solidFill>
                          <a:srgbClr val="C00000"/>
                        </a:solidFill>
                        <a:effectLst/>
                        <a:latin typeface="Calibri" pitchFamily="34" charset="0"/>
                        <a:ea typeface="Calibri"/>
                        <a:cs typeface="Calibri" pitchFamily="34"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240"/>
                        </a:spcBef>
                        <a:spcAft>
                          <a:spcPts val="240"/>
                        </a:spcAft>
                      </a:pPr>
                      <a:r>
                        <a:rPr lang="fr-FR" sz="1600">
                          <a:solidFill>
                            <a:srgbClr val="C00000"/>
                          </a:solidFill>
                          <a:effectLst/>
                          <a:latin typeface="Calibri" pitchFamily="34" charset="0"/>
                          <a:ea typeface="Times New Roman"/>
                          <a:cs typeface="Calibri" pitchFamily="34" charset="0"/>
                        </a:rPr>
                        <a:t>-5</a:t>
                      </a:r>
                      <a:endParaRPr lang="fr-FR" sz="1600">
                        <a:solidFill>
                          <a:srgbClr val="C00000"/>
                        </a:solidFill>
                        <a:effectLst/>
                        <a:latin typeface="Calibri" pitchFamily="34" charset="0"/>
                        <a:ea typeface="Calibri"/>
                        <a:cs typeface="Calibri" pitchFamily="34"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805">
                <a:tc>
                  <a:txBody>
                    <a:bodyPr/>
                    <a:lstStyle/>
                    <a:p>
                      <a:pPr>
                        <a:lnSpc>
                          <a:spcPct val="150000"/>
                        </a:lnSpc>
                        <a:spcBef>
                          <a:spcPts val="240"/>
                        </a:spcBef>
                        <a:spcAft>
                          <a:spcPts val="240"/>
                        </a:spcAft>
                      </a:pPr>
                      <a:r>
                        <a:rPr lang="fr-FR" sz="1600" dirty="0">
                          <a:solidFill>
                            <a:srgbClr val="C00000"/>
                          </a:solidFill>
                          <a:effectLst/>
                          <a:latin typeface="Calibri" pitchFamily="34" charset="0"/>
                          <a:ea typeface="Times New Roman"/>
                          <a:cs typeface="Calibri" pitchFamily="34" charset="0"/>
                        </a:rPr>
                        <a:t>CO</a:t>
                      </a:r>
                      <a:r>
                        <a:rPr lang="fr-FR" sz="1600" baseline="-25000" dirty="0">
                          <a:solidFill>
                            <a:srgbClr val="C00000"/>
                          </a:solidFill>
                          <a:effectLst/>
                          <a:latin typeface="Calibri" pitchFamily="34" charset="0"/>
                          <a:ea typeface="Times New Roman"/>
                          <a:cs typeface="Calibri" pitchFamily="34" charset="0"/>
                        </a:rPr>
                        <a:t>2</a:t>
                      </a:r>
                      <a:endParaRPr lang="fr-FR" sz="1600" dirty="0">
                        <a:solidFill>
                          <a:srgbClr val="C00000"/>
                        </a:solidFill>
                        <a:effectLst/>
                        <a:latin typeface="Calibri" pitchFamily="34" charset="0"/>
                        <a:ea typeface="Calibri"/>
                        <a:cs typeface="Calibri" pitchFamily="34"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240"/>
                        </a:spcBef>
                        <a:spcAft>
                          <a:spcPts val="240"/>
                        </a:spcAft>
                      </a:pPr>
                      <a:r>
                        <a:rPr lang="fr-FR" sz="1600" dirty="0">
                          <a:solidFill>
                            <a:srgbClr val="C00000"/>
                          </a:solidFill>
                          <a:effectLst/>
                          <a:latin typeface="Calibri" pitchFamily="34" charset="0"/>
                          <a:ea typeface="Times New Roman"/>
                          <a:cs typeface="Calibri" pitchFamily="34" charset="0"/>
                        </a:rPr>
                        <a:t>0,04%</a:t>
                      </a:r>
                      <a:endParaRPr lang="fr-FR" sz="1600" dirty="0">
                        <a:solidFill>
                          <a:srgbClr val="C00000"/>
                        </a:solidFill>
                        <a:effectLst/>
                        <a:latin typeface="Calibri" pitchFamily="34" charset="0"/>
                        <a:ea typeface="Calibri"/>
                        <a:cs typeface="Calibri" pitchFamily="34"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240"/>
                        </a:spcBef>
                        <a:spcAft>
                          <a:spcPts val="240"/>
                        </a:spcAft>
                      </a:pPr>
                      <a:r>
                        <a:rPr lang="fr-FR" sz="1600">
                          <a:solidFill>
                            <a:srgbClr val="C00000"/>
                          </a:solidFill>
                          <a:effectLst/>
                          <a:latin typeface="Calibri" pitchFamily="34" charset="0"/>
                          <a:ea typeface="Times New Roman"/>
                          <a:cs typeface="Calibri" pitchFamily="34" charset="0"/>
                        </a:rPr>
                        <a:t>4%</a:t>
                      </a:r>
                      <a:endParaRPr lang="fr-FR" sz="1600">
                        <a:solidFill>
                          <a:srgbClr val="C00000"/>
                        </a:solidFill>
                        <a:effectLst/>
                        <a:latin typeface="Calibri" pitchFamily="34" charset="0"/>
                        <a:ea typeface="Calibri"/>
                        <a:cs typeface="Calibri" pitchFamily="34"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240"/>
                        </a:spcBef>
                        <a:spcAft>
                          <a:spcPts val="240"/>
                        </a:spcAft>
                      </a:pPr>
                      <a:r>
                        <a:rPr lang="fr-FR" sz="1600">
                          <a:solidFill>
                            <a:srgbClr val="C00000"/>
                          </a:solidFill>
                          <a:effectLst/>
                          <a:latin typeface="Calibri" pitchFamily="34" charset="0"/>
                          <a:ea typeface="Times New Roman"/>
                          <a:cs typeface="Calibri" pitchFamily="34" charset="0"/>
                        </a:rPr>
                        <a:t>+4</a:t>
                      </a:r>
                      <a:endParaRPr lang="fr-FR" sz="1600">
                        <a:solidFill>
                          <a:srgbClr val="C00000"/>
                        </a:solidFill>
                        <a:effectLst/>
                        <a:latin typeface="Calibri" pitchFamily="34" charset="0"/>
                        <a:ea typeface="Calibri"/>
                        <a:cs typeface="Calibri" pitchFamily="34"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805">
                <a:tc>
                  <a:txBody>
                    <a:bodyPr/>
                    <a:lstStyle/>
                    <a:p>
                      <a:pPr>
                        <a:lnSpc>
                          <a:spcPct val="150000"/>
                        </a:lnSpc>
                        <a:spcBef>
                          <a:spcPts val="240"/>
                        </a:spcBef>
                        <a:spcAft>
                          <a:spcPts val="240"/>
                        </a:spcAft>
                      </a:pPr>
                      <a:r>
                        <a:rPr lang="fr-FR" sz="1600" dirty="0">
                          <a:solidFill>
                            <a:srgbClr val="C00000"/>
                          </a:solidFill>
                          <a:effectLst/>
                          <a:latin typeface="Calibri" pitchFamily="34" charset="0"/>
                          <a:ea typeface="Times New Roman"/>
                          <a:cs typeface="Calibri" pitchFamily="34" charset="0"/>
                        </a:rPr>
                        <a:t>N</a:t>
                      </a:r>
                      <a:r>
                        <a:rPr lang="fr-FR" sz="1600" baseline="-25000" dirty="0">
                          <a:solidFill>
                            <a:srgbClr val="C00000"/>
                          </a:solidFill>
                          <a:effectLst/>
                          <a:latin typeface="Calibri" pitchFamily="34" charset="0"/>
                          <a:ea typeface="Times New Roman"/>
                          <a:cs typeface="Calibri" pitchFamily="34" charset="0"/>
                        </a:rPr>
                        <a:t>2</a:t>
                      </a:r>
                      <a:endParaRPr lang="fr-FR" sz="1600" dirty="0">
                        <a:solidFill>
                          <a:srgbClr val="C00000"/>
                        </a:solidFill>
                        <a:effectLst/>
                        <a:latin typeface="Calibri" pitchFamily="34" charset="0"/>
                        <a:ea typeface="Calibri"/>
                        <a:cs typeface="Calibri" pitchFamily="34"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240"/>
                        </a:spcBef>
                        <a:spcAft>
                          <a:spcPts val="240"/>
                        </a:spcAft>
                      </a:pPr>
                      <a:r>
                        <a:rPr lang="fr-FR" sz="1600" dirty="0">
                          <a:solidFill>
                            <a:srgbClr val="C00000"/>
                          </a:solidFill>
                          <a:effectLst/>
                          <a:latin typeface="Calibri" pitchFamily="34" charset="0"/>
                          <a:ea typeface="Times New Roman"/>
                          <a:cs typeface="Calibri" pitchFamily="34" charset="0"/>
                        </a:rPr>
                        <a:t>79%</a:t>
                      </a:r>
                      <a:endParaRPr lang="fr-FR" sz="1600" dirty="0">
                        <a:solidFill>
                          <a:srgbClr val="C00000"/>
                        </a:solidFill>
                        <a:effectLst/>
                        <a:latin typeface="Calibri" pitchFamily="34" charset="0"/>
                        <a:ea typeface="Calibri"/>
                        <a:cs typeface="Calibri" pitchFamily="34"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240"/>
                        </a:spcBef>
                        <a:spcAft>
                          <a:spcPts val="240"/>
                        </a:spcAft>
                      </a:pPr>
                      <a:r>
                        <a:rPr lang="fr-FR" sz="1600" dirty="0">
                          <a:solidFill>
                            <a:srgbClr val="C00000"/>
                          </a:solidFill>
                          <a:effectLst/>
                          <a:latin typeface="Calibri" pitchFamily="34" charset="0"/>
                          <a:ea typeface="Times New Roman"/>
                          <a:cs typeface="Calibri" pitchFamily="34" charset="0"/>
                        </a:rPr>
                        <a:t>79%</a:t>
                      </a:r>
                      <a:endParaRPr lang="fr-FR" sz="1600" dirty="0">
                        <a:solidFill>
                          <a:srgbClr val="C00000"/>
                        </a:solidFill>
                        <a:effectLst/>
                        <a:latin typeface="Calibri" pitchFamily="34" charset="0"/>
                        <a:ea typeface="Calibri"/>
                        <a:cs typeface="Calibri" pitchFamily="34"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240"/>
                        </a:spcBef>
                        <a:spcAft>
                          <a:spcPts val="240"/>
                        </a:spcAft>
                      </a:pPr>
                      <a:r>
                        <a:rPr lang="fr-FR" sz="1600">
                          <a:solidFill>
                            <a:srgbClr val="C00000"/>
                          </a:solidFill>
                          <a:effectLst/>
                          <a:latin typeface="Calibri" pitchFamily="34" charset="0"/>
                          <a:ea typeface="Times New Roman"/>
                          <a:cs typeface="Calibri" pitchFamily="34" charset="0"/>
                        </a:rPr>
                        <a:t>0</a:t>
                      </a:r>
                      <a:endParaRPr lang="fr-FR" sz="1600">
                        <a:solidFill>
                          <a:srgbClr val="C00000"/>
                        </a:solidFill>
                        <a:effectLst/>
                        <a:latin typeface="Calibri" pitchFamily="34" charset="0"/>
                        <a:ea typeface="Calibri"/>
                        <a:cs typeface="Calibri" pitchFamily="34"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611">
                <a:tc>
                  <a:txBody>
                    <a:bodyPr/>
                    <a:lstStyle/>
                    <a:p>
                      <a:pPr>
                        <a:lnSpc>
                          <a:spcPct val="150000"/>
                        </a:lnSpc>
                        <a:spcBef>
                          <a:spcPts val="240"/>
                        </a:spcBef>
                        <a:spcAft>
                          <a:spcPts val="240"/>
                        </a:spcAft>
                      </a:pPr>
                      <a:r>
                        <a:rPr lang="fr-FR" sz="1600" dirty="0">
                          <a:solidFill>
                            <a:srgbClr val="C00000"/>
                          </a:solidFill>
                          <a:effectLst/>
                          <a:latin typeface="Calibri" pitchFamily="34" charset="0"/>
                          <a:ea typeface="Times New Roman"/>
                          <a:cs typeface="Calibri" pitchFamily="34" charset="0"/>
                        </a:rPr>
                        <a:t>Vapeur d’eau</a:t>
                      </a:r>
                      <a:endParaRPr lang="fr-FR" sz="1600" dirty="0">
                        <a:solidFill>
                          <a:srgbClr val="C00000"/>
                        </a:solidFill>
                        <a:effectLst/>
                        <a:latin typeface="Calibri" pitchFamily="34" charset="0"/>
                        <a:ea typeface="Calibri"/>
                        <a:cs typeface="Calibri" pitchFamily="34"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240"/>
                        </a:spcBef>
                        <a:spcAft>
                          <a:spcPts val="240"/>
                        </a:spcAft>
                      </a:pPr>
                      <a:r>
                        <a:rPr lang="fr-FR" sz="1600" dirty="0">
                          <a:solidFill>
                            <a:srgbClr val="C00000"/>
                          </a:solidFill>
                          <a:effectLst/>
                          <a:latin typeface="Calibri" pitchFamily="34" charset="0"/>
                          <a:ea typeface="Times New Roman"/>
                          <a:cs typeface="Calibri" pitchFamily="34" charset="0"/>
                        </a:rPr>
                        <a:t>variable</a:t>
                      </a:r>
                      <a:endParaRPr lang="fr-FR" sz="1600" dirty="0">
                        <a:solidFill>
                          <a:srgbClr val="C00000"/>
                        </a:solidFill>
                        <a:effectLst/>
                        <a:latin typeface="Calibri" pitchFamily="34" charset="0"/>
                        <a:ea typeface="Calibri"/>
                        <a:cs typeface="Calibri" pitchFamily="34"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240"/>
                        </a:spcBef>
                        <a:spcAft>
                          <a:spcPts val="240"/>
                        </a:spcAft>
                      </a:pPr>
                      <a:r>
                        <a:rPr lang="fr-FR" sz="1600" dirty="0">
                          <a:solidFill>
                            <a:srgbClr val="C00000"/>
                          </a:solidFill>
                          <a:effectLst/>
                          <a:latin typeface="Calibri" pitchFamily="34" charset="0"/>
                          <a:ea typeface="Times New Roman"/>
                          <a:cs typeface="Calibri" pitchFamily="34" charset="0"/>
                        </a:rPr>
                        <a:t>3 à 4 g/litre</a:t>
                      </a:r>
                      <a:endParaRPr lang="fr-FR" sz="1600" dirty="0">
                        <a:solidFill>
                          <a:srgbClr val="C00000"/>
                        </a:solidFill>
                        <a:effectLst/>
                        <a:latin typeface="Calibri" pitchFamily="34" charset="0"/>
                        <a:ea typeface="Calibri"/>
                        <a:cs typeface="Calibri" pitchFamily="34"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240"/>
                        </a:spcBef>
                        <a:spcAft>
                          <a:spcPts val="240"/>
                        </a:spcAft>
                      </a:pPr>
                      <a:r>
                        <a:rPr lang="fr-FR" sz="1600" dirty="0">
                          <a:solidFill>
                            <a:srgbClr val="C00000"/>
                          </a:solidFill>
                          <a:effectLst/>
                          <a:latin typeface="Calibri" pitchFamily="34" charset="0"/>
                          <a:ea typeface="Times New Roman"/>
                          <a:cs typeface="Calibri" pitchFamily="34" charset="0"/>
                        </a:rPr>
                        <a:t> </a:t>
                      </a:r>
                      <a:endParaRPr lang="fr-FR" sz="1600" dirty="0">
                        <a:solidFill>
                          <a:srgbClr val="C00000"/>
                        </a:solidFill>
                        <a:effectLst/>
                        <a:latin typeface="Calibri" pitchFamily="34" charset="0"/>
                        <a:ea typeface="Calibri"/>
                        <a:cs typeface="Calibri" pitchFamily="34"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215900" y="-61188"/>
            <a:ext cx="8712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r>
              <a:rPr lang="fr-FR" sz="2800" b="1" dirty="0" smtClean="0">
                <a:solidFill>
                  <a:srgbClr val="FF0000"/>
                </a:solidFill>
              </a:rPr>
              <a:t>  </a:t>
            </a:r>
            <a:r>
              <a:rPr lang="fr-FR" sz="2800" b="1" dirty="0">
                <a:solidFill>
                  <a:srgbClr val="FF0000"/>
                </a:solidFill>
              </a:rPr>
              <a:t>Respiration</a:t>
            </a:r>
          </a:p>
          <a:p>
            <a:pPr eaLnBrk="0" fontAlgn="base" hangingPunct="0">
              <a:spcBef>
                <a:spcPct val="0"/>
              </a:spcBef>
              <a:spcAft>
                <a:spcPct val="0"/>
              </a:spcAft>
            </a:pPr>
            <a:r>
              <a:rPr lang="fr-FR" sz="2000" dirty="0">
                <a:solidFill>
                  <a:prstClr val="black"/>
                </a:solidFill>
                <a:cs typeface="Times New Roman" pitchFamily="18" charset="0"/>
              </a:rPr>
              <a:t>Nos mouvements respiratoires pulmonaires, qui sont la manifestation concrète d’échanges gazeux entre l’organisme et l’atmosphère, ne sont qu’une partie d’un mécanisme complexe indispensable à l’utilisation des substances digérées. Le maintien de la vie est étroitement lié à la régularité de ces </a:t>
            </a:r>
            <a:r>
              <a:rPr lang="fr-FR" sz="2000" i="1" dirty="0">
                <a:solidFill>
                  <a:prstClr val="black"/>
                </a:solidFill>
                <a:cs typeface="Times New Roman" pitchFamily="18" charset="0"/>
              </a:rPr>
              <a:t>échanges</a:t>
            </a:r>
            <a:r>
              <a:rPr lang="fr-FR" sz="2000" dirty="0">
                <a:solidFill>
                  <a:prstClr val="black"/>
                </a:solidFill>
                <a:cs typeface="Times New Roman" pitchFamily="18" charset="0"/>
              </a:rPr>
              <a:t>.</a:t>
            </a:r>
            <a:endParaRPr lang="fr-FR" sz="2000" dirty="0">
              <a:solidFill>
                <a:prstClr val="black"/>
              </a:solidFill>
            </a:endParaRPr>
          </a:p>
        </p:txBody>
      </p:sp>
      <p:sp>
        <p:nvSpPr>
          <p:cNvPr id="6" name="Rectangle 5"/>
          <p:cNvSpPr>
            <a:spLocks noChangeArrowheads="1"/>
          </p:cNvSpPr>
          <p:nvPr/>
        </p:nvSpPr>
        <p:spPr bwMode="auto">
          <a:xfrm>
            <a:off x="3880772" y="1668463"/>
            <a:ext cx="5076825"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fr-FR" sz="2800" b="1" dirty="0">
                <a:solidFill>
                  <a:srgbClr val="00B050"/>
                </a:solidFill>
                <a:cs typeface="Times New Roman" pitchFamily="18" charset="0"/>
              </a:rPr>
              <a:t>1Mise en évidence des échanges gazeux respiratoires</a:t>
            </a:r>
          </a:p>
          <a:p>
            <a:pPr eaLnBrk="0" fontAlgn="base" hangingPunct="0">
              <a:spcBef>
                <a:spcPct val="0"/>
              </a:spcBef>
              <a:spcAft>
                <a:spcPct val="0"/>
              </a:spcAft>
            </a:pPr>
            <a:r>
              <a:rPr lang="fr-FR" sz="2000" dirty="0">
                <a:solidFill>
                  <a:srgbClr val="000000"/>
                </a:solidFill>
                <a:cs typeface="Times New Roman" pitchFamily="18" charset="0"/>
              </a:rPr>
              <a:t>Divers montages expérimentaux simples (manomètre) peuvent être employés pour mettre en évidence, chez différents êtres vivants, le dégagement de dioxyde de carbone et l’absorption d’oxygène</a:t>
            </a:r>
            <a:endParaRPr lang="fr-FR" sz="2000" dirty="0">
              <a:solidFill>
                <a:srgbClr val="000000"/>
              </a:solidFill>
            </a:endParaRPr>
          </a:p>
          <a:p>
            <a:pPr eaLnBrk="0" fontAlgn="base" hangingPunct="0">
              <a:spcBef>
                <a:spcPct val="0"/>
              </a:spcBef>
              <a:spcAft>
                <a:spcPct val="0"/>
              </a:spcAft>
            </a:pPr>
            <a:r>
              <a:rPr lang="fr-FR" sz="2000" dirty="0">
                <a:solidFill>
                  <a:srgbClr val="000000"/>
                </a:solidFill>
                <a:cs typeface="Times New Roman" pitchFamily="18" charset="0"/>
              </a:rPr>
              <a:t>Chez l’homme, la comparaison de l’air inspiré et de l’air expiré confirme les résultats.</a:t>
            </a:r>
            <a:endParaRPr lang="fr-FR" sz="2000" dirty="0">
              <a:solidFill>
                <a:srgbClr val="000000"/>
              </a:solidFill>
            </a:endParaRPr>
          </a:p>
          <a:p>
            <a:pPr eaLnBrk="0" fontAlgn="base" hangingPunct="0">
              <a:spcBef>
                <a:spcPct val="0"/>
              </a:spcBef>
              <a:spcAft>
                <a:spcPct val="0"/>
              </a:spcAft>
            </a:pPr>
            <a:r>
              <a:rPr lang="fr-FR" sz="2000" dirty="0">
                <a:solidFill>
                  <a:srgbClr val="000000"/>
                </a:solidFill>
                <a:cs typeface="Times New Roman" pitchFamily="18" charset="0"/>
              </a:rPr>
              <a:t>Par la respiration, l’air est modifié : il y a diminution de volume d’O</a:t>
            </a:r>
            <a:r>
              <a:rPr lang="fr-FR" sz="2000" baseline="-30000" dirty="0">
                <a:solidFill>
                  <a:srgbClr val="000000"/>
                </a:solidFill>
                <a:cs typeface="Times New Roman" pitchFamily="18" charset="0"/>
              </a:rPr>
              <a:t>2</a:t>
            </a:r>
            <a:r>
              <a:rPr lang="fr-FR" sz="2000" dirty="0">
                <a:solidFill>
                  <a:srgbClr val="000000"/>
                </a:solidFill>
                <a:cs typeface="Times New Roman" pitchFamily="18" charset="0"/>
              </a:rPr>
              <a:t> mais  augmentation de volume  de CO</a:t>
            </a:r>
            <a:r>
              <a:rPr lang="fr-FR" sz="2000" baseline="-30000" dirty="0">
                <a:solidFill>
                  <a:srgbClr val="000000"/>
                </a:solidFill>
                <a:cs typeface="Times New Roman" pitchFamily="18" charset="0"/>
              </a:rPr>
              <a:t>2</a:t>
            </a:r>
            <a:r>
              <a:rPr lang="fr-FR" sz="2000" dirty="0">
                <a:solidFill>
                  <a:srgbClr val="000000"/>
                </a:solidFill>
                <a:cs typeface="Times New Roman" pitchFamily="18" charset="0"/>
              </a:rPr>
              <a:t> et vapeur d’eau </a:t>
            </a:r>
          </a:p>
        </p:txBody>
      </p:sp>
    </p:spTree>
    <p:extLst>
      <p:ext uri="{BB962C8B-B14F-4D97-AF65-F5344CB8AC3E}">
        <p14:creationId xmlns:p14="http://schemas.microsoft.com/office/powerpoint/2010/main" val="1081615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1000"/>
                                        <p:tgtEl>
                                          <p:spTgt spid="6">
                                            <p:txEl>
                                              <p:pRg st="1" end="1"/>
                                            </p:txEl>
                                          </p:spTgt>
                                        </p:tgtEl>
                                      </p:cBhvr>
                                    </p:animEffect>
                                    <p:anim calcmode="lin" valueType="num">
                                      <p:cBhvr>
                                        <p:cTn id="3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1000"/>
                                        <p:tgtEl>
                                          <p:spTgt spid="6">
                                            <p:txEl>
                                              <p:pRg st="2" end="2"/>
                                            </p:txEl>
                                          </p:spTgt>
                                        </p:tgtEl>
                                      </p:cBhvr>
                                    </p:animEffect>
                                    <p:anim calcmode="lin" valueType="num">
                                      <p:cBhvr>
                                        <p:cTn id="4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2" end="2"/>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1000"/>
                                        <p:tgtEl>
                                          <p:spTgt spid="6">
                                            <p:txEl>
                                              <p:pRg st="3" end="3"/>
                                            </p:txEl>
                                          </p:spTgt>
                                        </p:tgtEl>
                                      </p:cBhvr>
                                    </p:animEffect>
                                    <p:anim calcmode="lin" valueType="num">
                                      <p:cBhvr>
                                        <p:cTn id="4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765175"/>
            <a:ext cx="439102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331640" y="-14748"/>
            <a:ext cx="6639125" cy="67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150000"/>
              </a:lnSpc>
              <a:spcBef>
                <a:spcPts val="238"/>
              </a:spcBef>
              <a:spcAft>
                <a:spcPts val="238"/>
              </a:spcAft>
            </a:pPr>
            <a:r>
              <a:rPr lang="fr-FR" sz="2800" b="1" dirty="0">
                <a:solidFill>
                  <a:srgbClr val="00B050"/>
                </a:solidFill>
                <a:cs typeface="Times New Roman" pitchFamily="18" charset="0"/>
              </a:rPr>
              <a:t>2 Echange gazeux au niveau de l’organisme </a:t>
            </a:r>
          </a:p>
        </p:txBody>
      </p:sp>
      <p:sp>
        <p:nvSpPr>
          <p:cNvPr id="7" name="Rectangle 6"/>
          <p:cNvSpPr>
            <a:spLocks noChangeArrowheads="1"/>
          </p:cNvSpPr>
          <p:nvPr/>
        </p:nvSpPr>
        <p:spPr bwMode="auto">
          <a:xfrm>
            <a:off x="5508625" y="619125"/>
            <a:ext cx="338455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fr-FR" b="1" u="sng">
                <a:solidFill>
                  <a:srgbClr val="C00000"/>
                </a:solidFill>
                <a:cs typeface="Times New Roman" pitchFamily="18" charset="0"/>
              </a:rPr>
              <a:t>a. Expérience </a:t>
            </a:r>
            <a:r>
              <a:rPr lang="fr-FR">
                <a:solidFill>
                  <a:srgbClr val="000000"/>
                </a:solidFill>
                <a:cs typeface="Times New Roman" pitchFamily="18" charset="0"/>
              </a:rPr>
              <a:t> Une souris est enfermée dans une enceinte reliée à un oxymètre électronique. Un bécher à eau de chaux est placé dans l’enceinte pour contrôler la présence de dioxyde de carbone ; le même  dispositif où la souris est absent, sert de témoin</a:t>
            </a:r>
            <a:r>
              <a:rPr lang="fr-FR">
                <a:solidFill>
                  <a:srgbClr val="C00000"/>
                </a:solidFill>
                <a:cs typeface="Times New Roman" pitchFamily="18" charset="0"/>
              </a:rPr>
              <a:t>.</a:t>
            </a:r>
          </a:p>
          <a:p>
            <a:pPr fontAlgn="base">
              <a:spcBef>
                <a:spcPct val="0"/>
              </a:spcBef>
              <a:spcAft>
                <a:spcPct val="0"/>
              </a:spcAft>
            </a:pPr>
            <a:r>
              <a:rPr lang="fr-FR" b="1" u="sng">
                <a:solidFill>
                  <a:srgbClr val="C00000"/>
                </a:solidFill>
              </a:rPr>
              <a:t> b.Résultats</a:t>
            </a:r>
            <a:r>
              <a:rPr lang="fr-FR" u="sng">
                <a:solidFill>
                  <a:srgbClr val="000000"/>
                </a:solidFill>
              </a:rPr>
              <a:t> </a:t>
            </a:r>
            <a:r>
              <a:rPr lang="fr-FR">
                <a:solidFill>
                  <a:srgbClr val="000000"/>
                </a:solidFill>
              </a:rPr>
              <a:t>: dans le dispositif où la souris est présente, la teneur en O</a:t>
            </a:r>
            <a:r>
              <a:rPr lang="fr-FR" baseline="-25000">
                <a:solidFill>
                  <a:srgbClr val="000000"/>
                </a:solidFill>
              </a:rPr>
              <a:t>2 </a:t>
            </a:r>
            <a:r>
              <a:rPr lang="fr-FR">
                <a:solidFill>
                  <a:srgbClr val="000000"/>
                </a:solidFill>
              </a:rPr>
              <a:t>diminue et l’eau de chaux se trouble montrant ainsi la présence de CO</a:t>
            </a:r>
            <a:r>
              <a:rPr lang="fr-FR" baseline="-25000">
                <a:solidFill>
                  <a:srgbClr val="000000"/>
                </a:solidFill>
              </a:rPr>
              <a:t>2</a:t>
            </a:r>
            <a:r>
              <a:rPr lang="fr-FR">
                <a:solidFill>
                  <a:srgbClr val="000000"/>
                </a:solidFill>
              </a:rPr>
              <a:t> dans l’enceinte</a:t>
            </a:r>
          </a:p>
          <a:p>
            <a:pPr fontAlgn="base">
              <a:spcBef>
                <a:spcPct val="0"/>
              </a:spcBef>
              <a:spcAft>
                <a:spcPct val="0"/>
              </a:spcAft>
            </a:pPr>
            <a:r>
              <a:rPr lang="fr-FR" b="1" u="sng">
                <a:solidFill>
                  <a:srgbClr val="C00000"/>
                </a:solidFill>
              </a:rPr>
              <a:t>c.Interprétation </a:t>
            </a:r>
            <a:r>
              <a:rPr lang="fr-FR">
                <a:solidFill>
                  <a:srgbClr val="000000"/>
                </a:solidFill>
              </a:rPr>
              <a:t>: Pendant son séjour dans l’enceinte la souris absorbe de l’O</a:t>
            </a:r>
            <a:r>
              <a:rPr lang="fr-FR" baseline="-25000">
                <a:solidFill>
                  <a:srgbClr val="000000"/>
                </a:solidFill>
              </a:rPr>
              <a:t>2</a:t>
            </a:r>
            <a:r>
              <a:rPr lang="fr-FR">
                <a:solidFill>
                  <a:srgbClr val="000000"/>
                </a:solidFill>
              </a:rPr>
              <a:t> et dégage du CO</a:t>
            </a:r>
            <a:r>
              <a:rPr lang="fr-FR" baseline="-25000">
                <a:solidFill>
                  <a:srgbClr val="000000"/>
                </a:solidFill>
              </a:rPr>
              <a:t>2</a:t>
            </a:r>
            <a:r>
              <a:rPr lang="fr-FR">
                <a:solidFill>
                  <a:srgbClr val="000000"/>
                </a:solidFill>
              </a:rPr>
              <a:t> </a:t>
            </a:r>
          </a:p>
          <a:p>
            <a:pPr fontAlgn="base">
              <a:spcBef>
                <a:spcPct val="0"/>
              </a:spcBef>
              <a:spcAft>
                <a:spcPct val="0"/>
              </a:spcAft>
            </a:pPr>
            <a:r>
              <a:rPr lang="fr-FR" b="1" u="sng">
                <a:solidFill>
                  <a:srgbClr val="C00000"/>
                </a:solidFill>
              </a:rPr>
              <a:t>d.Conclusion</a:t>
            </a:r>
            <a:r>
              <a:rPr lang="fr-FR">
                <a:solidFill>
                  <a:srgbClr val="000000"/>
                </a:solidFill>
              </a:rPr>
              <a:t> : La respiration d’un organisme animal se manifeste par l’absorption de O</a:t>
            </a:r>
            <a:r>
              <a:rPr lang="fr-FR" baseline="-25000">
                <a:solidFill>
                  <a:srgbClr val="000000"/>
                </a:solidFill>
              </a:rPr>
              <a:t>2</a:t>
            </a:r>
            <a:r>
              <a:rPr lang="fr-FR">
                <a:solidFill>
                  <a:srgbClr val="000000"/>
                </a:solidFill>
              </a:rPr>
              <a:t> et le dégagement de CO</a:t>
            </a:r>
            <a:r>
              <a:rPr lang="fr-FR" baseline="-25000">
                <a:solidFill>
                  <a:srgbClr val="000000"/>
                </a:solidFill>
              </a:rPr>
              <a:t>2</a:t>
            </a:r>
            <a:endParaRPr lang="fr-FR">
              <a:solidFill>
                <a:srgbClr val="000000"/>
              </a:solidFill>
            </a:endParaRPr>
          </a:p>
        </p:txBody>
      </p:sp>
    </p:spTree>
    <p:extLst>
      <p:ext uri="{BB962C8B-B14F-4D97-AF65-F5344CB8AC3E}">
        <p14:creationId xmlns:p14="http://schemas.microsoft.com/office/powerpoint/2010/main" val="4070791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1000"/>
                                        <p:tgtEl>
                                          <p:spTgt spid="7">
                                            <p:txEl>
                                              <p:pRg st="1" end="1"/>
                                            </p:txEl>
                                          </p:spTgt>
                                        </p:tgtEl>
                                      </p:cBhvr>
                                    </p:animEffect>
                                    <p:anim calcmode="lin" valueType="num">
                                      <p:cBhvr>
                                        <p:cTn id="2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1000"/>
                                        <p:tgtEl>
                                          <p:spTgt spid="7">
                                            <p:txEl>
                                              <p:pRg st="2" end="2"/>
                                            </p:txEl>
                                          </p:spTgt>
                                        </p:tgtEl>
                                      </p:cBhvr>
                                    </p:animEffect>
                                    <p:anim calcmode="lin" valueType="num">
                                      <p:cBhvr>
                                        <p:cTn id="3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1000"/>
                                        <p:tgtEl>
                                          <p:spTgt spid="7">
                                            <p:txEl>
                                              <p:pRg st="3" end="3"/>
                                            </p:txEl>
                                          </p:spTgt>
                                        </p:tgtEl>
                                      </p:cBhvr>
                                    </p:animEffect>
                                    <p:anim calcmode="lin" valueType="num">
                                      <p:cBhvr>
                                        <p:cTn id="3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19"/>
          <p:cNvPicPr>
            <a:picLocks noChangeAspect="1" noChangeArrowheads="1"/>
          </p:cNvPicPr>
          <p:nvPr/>
        </p:nvPicPr>
        <p:blipFill>
          <a:blip r:embed="rId2">
            <a:extLst>
              <a:ext uri="{28A0092B-C50C-407E-A947-70E740481C1C}">
                <a14:useLocalDpi xmlns:a14="http://schemas.microsoft.com/office/drawing/2010/main" val="0"/>
              </a:ext>
            </a:extLst>
          </a:blip>
          <a:srcRect l="23286" t="28508" r="45296" b="46971"/>
          <a:stretch>
            <a:fillRect/>
          </a:stretch>
        </p:blipFill>
        <p:spPr bwMode="auto">
          <a:xfrm>
            <a:off x="323850" y="461963"/>
            <a:ext cx="352742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763688" y="0"/>
            <a:ext cx="6336704" cy="523220"/>
          </a:xfrm>
          <a:prstGeom prst="rect">
            <a:avLst/>
          </a:prstGeom>
        </p:spPr>
        <p:txBody>
          <a:bodyPr wrap="square">
            <a:spAutoFit/>
          </a:bodyPr>
          <a:lstStyle/>
          <a:p>
            <a:pPr marL="0" lvl="7" fontAlgn="base">
              <a:spcBef>
                <a:spcPct val="0"/>
              </a:spcBef>
              <a:spcAft>
                <a:spcPct val="0"/>
              </a:spcAft>
              <a:defRPr/>
            </a:pPr>
            <a:r>
              <a:rPr lang="fr-FR" sz="2800" b="1" dirty="0">
                <a:solidFill>
                  <a:srgbClr val="00B050"/>
                </a:solidFill>
                <a:cs typeface="Times New Roman" pitchFamily="18" charset="0"/>
              </a:rPr>
              <a:t>3 Echange gazeux au niveau des cellules </a:t>
            </a:r>
          </a:p>
        </p:txBody>
      </p:sp>
      <p:sp>
        <p:nvSpPr>
          <p:cNvPr id="7" name="Rectangle 6"/>
          <p:cNvSpPr/>
          <p:nvPr/>
        </p:nvSpPr>
        <p:spPr>
          <a:xfrm>
            <a:off x="168275" y="3533775"/>
            <a:ext cx="8915400" cy="3078163"/>
          </a:xfrm>
          <a:prstGeom prst="rect">
            <a:avLst/>
          </a:prstGeom>
          <a:solidFill>
            <a:schemeClr val="accent1">
              <a:lumMod val="20000"/>
              <a:lumOff val="80000"/>
            </a:schemeClr>
          </a:solidFill>
          <a:ln>
            <a:solidFill>
              <a:schemeClr val="tx1"/>
            </a:solidFill>
          </a:ln>
        </p:spPr>
        <p:txBody>
          <a:bodyPr>
            <a:spAutoFit/>
          </a:bodyPr>
          <a:lstStyle/>
          <a:p>
            <a:pPr eaLnBrk="0" fontAlgn="base" hangingPunct="0">
              <a:spcBef>
                <a:spcPct val="0"/>
              </a:spcBef>
              <a:spcAft>
                <a:spcPct val="0"/>
              </a:spcAft>
              <a:defRPr/>
            </a:pPr>
            <a:r>
              <a:rPr lang="fr-FR" dirty="0">
                <a:solidFill>
                  <a:prstClr val="black"/>
                </a:solidFill>
                <a:ea typeface="Times New Roman" pitchFamily="18" charset="0"/>
                <a:cs typeface="Times New Roman" pitchFamily="18" charset="0"/>
              </a:rPr>
              <a:t> </a:t>
            </a:r>
            <a:r>
              <a:rPr lang="fr-FR" sz="1600" b="1" dirty="0">
                <a:solidFill>
                  <a:srgbClr val="C00000"/>
                </a:solidFill>
                <a:ea typeface="Times New Roman" pitchFamily="18" charset="0"/>
                <a:cs typeface="Times New Roman" pitchFamily="18" charset="0"/>
              </a:rPr>
              <a:t>a</a:t>
            </a:r>
            <a:r>
              <a:rPr lang="fr-FR" sz="1600" b="1" u="sng" dirty="0">
                <a:solidFill>
                  <a:srgbClr val="C00000"/>
                </a:solidFill>
                <a:ea typeface="Times New Roman" pitchFamily="18" charset="0"/>
                <a:cs typeface="Times New Roman" pitchFamily="18" charset="0"/>
              </a:rPr>
              <a:t> </a:t>
            </a:r>
            <a:r>
              <a:rPr lang="fr-FR" sz="1600" b="1" dirty="0">
                <a:solidFill>
                  <a:srgbClr val="C00000"/>
                </a:solidFill>
                <a:ea typeface="Times New Roman" pitchFamily="18" charset="0"/>
                <a:cs typeface="Times New Roman" pitchFamily="18" charset="0"/>
              </a:rPr>
              <a:t>Expérience</a:t>
            </a:r>
            <a:r>
              <a:rPr lang="fr-FR" sz="1600" b="1" u="sng" dirty="0">
                <a:solidFill>
                  <a:srgbClr val="C00000"/>
                </a:solidFill>
                <a:ea typeface="Times New Roman" pitchFamily="18" charset="0"/>
                <a:cs typeface="Times New Roman" pitchFamily="18" charset="0"/>
              </a:rPr>
              <a:t> </a:t>
            </a:r>
            <a:r>
              <a:rPr lang="fr-FR" sz="1600" dirty="0">
                <a:solidFill>
                  <a:prstClr val="black"/>
                </a:solidFill>
                <a:ea typeface="Times New Roman" pitchFamily="18" charset="0"/>
                <a:cs typeface="Times New Roman" pitchFamily="18" charset="0"/>
              </a:rPr>
              <a:t>: Plaçons un fragment  de muscle frais dans un tube à essai dont la partie inférieure est occupée par de l’eau de chaux et la partie </a:t>
            </a:r>
            <a:r>
              <a:rPr lang="fr-FR" sz="1600" dirty="0">
                <a:solidFill>
                  <a:prstClr val="black"/>
                </a:solidFill>
                <a:ea typeface="Times New Roman" pitchFamily="18" charset="0"/>
                <a:cs typeface="Calibri" pitchFamily="34" charset="0"/>
              </a:rPr>
              <a:t>supérieure</a:t>
            </a:r>
            <a:r>
              <a:rPr lang="fr-FR" sz="1600" dirty="0">
                <a:solidFill>
                  <a:prstClr val="black"/>
                </a:solidFill>
                <a:ea typeface="Times New Roman" pitchFamily="18" charset="0"/>
                <a:cs typeface="Times New Roman" pitchFamily="18" charset="0"/>
              </a:rPr>
              <a:t> est fermée par un bouchon traversé par un fin tube qui vient plonger dans de l’eau colorée d’une bécher.</a:t>
            </a:r>
          </a:p>
          <a:p>
            <a:pPr eaLnBrk="0" fontAlgn="base" hangingPunct="0">
              <a:spcBef>
                <a:spcPct val="0"/>
              </a:spcBef>
              <a:spcAft>
                <a:spcPct val="0"/>
              </a:spcAft>
              <a:defRPr/>
            </a:pPr>
            <a:r>
              <a:rPr lang="fr-FR" sz="1600" b="1" dirty="0">
                <a:solidFill>
                  <a:srgbClr val="C00000"/>
                </a:solidFill>
                <a:ea typeface="Times New Roman" pitchFamily="18" charset="0"/>
                <a:cs typeface="Times New Roman" pitchFamily="18" charset="0"/>
              </a:rPr>
              <a:t>b. Résultats </a:t>
            </a:r>
            <a:r>
              <a:rPr lang="fr-FR" sz="1600" dirty="0">
                <a:solidFill>
                  <a:prstClr val="black"/>
                </a:solidFill>
                <a:ea typeface="Times New Roman" pitchFamily="18" charset="0"/>
                <a:cs typeface="Times New Roman" pitchFamily="18" charset="0"/>
              </a:rPr>
              <a:t>: Après quelques minutes, on constate que l’eau de chaux se trouble : il y a donc eu dégagement de CO</a:t>
            </a:r>
            <a:r>
              <a:rPr lang="fr-FR" sz="1600" baseline="-30000" dirty="0">
                <a:solidFill>
                  <a:prstClr val="black"/>
                </a:solidFill>
                <a:ea typeface="Times New Roman" pitchFamily="18" charset="0"/>
                <a:cs typeface="Times New Roman" pitchFamily="18" charset="0"/>
              </a:rPr>
              <a:t>2 </a:t>
            </a:r>
            <a:r>
              <a:rPr lang="fr-FR" sz="1600" dirty="0">
                <a:solidFill>
                  <a:prstClr val="black"/>
                </a:solidFill>
                <a:ea typeface="Times New Roman" pitchFamily="18" charset="0"/>
                <a:cs typeface="Times New Roman" pitchFamily="18" charset="0"/>
              </a:rPr>
              <a:t>;  l’eau colorée s’élève dans le tube, ce qui indique une dépression à l’intérieur du  tube à essai par consommation d’O</a:t>
            </a:r>
            <a:r>
              <a:rPr lang="fr-FR" sz="1600" baseline="-30000" dirty="0">
                <a:solidFill>
                  <a:prstClr val="black"/>
                </a:solidFill>
                <a:ea typeface="Times New Roman" pitchFamily="18" charset="0"/>
                <a:cs typeface="Times New Roman" pitchFamily="18" charset="0"/>
              </a:rPr>
              <a:t>2</a:t>
            </a:r>
            <a:r>
              <a:rPr lang="fr-FR" sz="1600" dirty="0">
                <a:solidFill>
                  <a:prstClr val="black"/>
                </a:solidFill>
                <a:ea typeface="Times New Roman" pitchFamily="18" charset="0"/>
                <a:cs typeface="Times New Roman" pitchFamily="18" charset="0"/>
              </a:rPr>
              <a:t>.</a:t>
            </a:r>
            <a:endParaRPr lang="fr-FR" sz="1600" dirty="0">
              <a:solidFill>
                <a:prstClr val="black"/>
              </a:solidFill>
            </a:endParaRPr>
          </a:p>
          <a:p>
            <a:pPr eaLnBrk="0" fontAlgn="base" hangingPunct="0">
              <a:spcBef>
                <a:spcPct val="0"/>
              </a:spcBef>
              <a:spcAft>
                <a:spcPct val="0"/>
              </a:spcAft>
              <a:defRPr/>
            </a:pPr>
            <a:r>
              <a:rPr lang="fr-FR" sz="1600" b="1" dirty="0">
                <a:solidFill>
                  <a:srgbClr val="C00000"/>
                </a:solidFill>
                <a:ea typeface="Times New Roman" pitchFamily="18" charset="0"/>
                <a:cs typeface="Times New Roman" pitchFamily="18" charset="0"/>
              </a:rPr>
              <a:t>c. interprétation </a:t>
            </a:r>
            <a:r>
              <a:rPr lang="fr-FR" sz="1600" dirty="0">
                <a:solidFill>
                  <a:prstClr val="black"/>
                </a:solidFill>
                <a:ea typeface="Times New Roman" pitchFamily="18" charset="0"/>
                <a:cs typeface="Times New Roman" pitchFamily="18" charset="0"/>
              </a:rPr>
              <a:t>: Le fragment de muscle frais respire.</a:t>
            </a:r>
            <a:endParaRPr lang="fr-FR" sz="1600" dirty="0">
              <a:solidFill>
                <a:prstClr val="black"/>
              </a:solidFill>
            </a:endParaRPr>
          </a:p>
          <a:p>
            <a:pPr eaLnBrk="0" fontAlgn="base" hangingPunct="0">
              <a:spcBef>
                <a:spcPct val="0"/>
              </a:spcBef>
              <a:spcAft>
                <a:spcPct val="0"/>
              </a:spcAft>
              <a:defRPr/>
            </a:pPr>
            <a:r>
              <a:rPr lang="fr-FR" sz="1600" b="1" dirty="0">
                <a:solidFill>
                  <a:srgbClr val="C00000"/>
                </a:solidFill>
                <a:ea typeface="Times New Roman" pitchFamily="18" charset="0"/>
                <a:cs typeface="Times New Roman" pitchFamily="18" charset="0"/>
              </a:rPr>
              <a:t>d. conclusion </a:t>
            </a:r>
            <a:r>
              <a:rPr lang="fr-FR" sz="1600" dirty="0">
                <a:solidFill>
                  <a:prstClr val="black"/>
                </a:solidFill>
                <a:ea typeface="Times New Roman" pitchFamily="18" charset="0"/>
                <a:cs typeface="Times New Roman" pitchFamily="18" charset="0"/>
              </a:rPr>
              <a:t>: Au niveau des organes et des tissus, la respiration se manifeste également par absorption d’O</a:t>
            </a:r>
            <a:r>
              <a:rPr lang="fr-FR" sz="1600" baseline="-30000" dirty="0">
                <a:solidFill>
                  <a:prstClr val="black"/>
                </a:solidFill>
                <a:ea typeface="Times New Roman" pitchFamily="18" charset="0"/>
                <a:cs typeface="Times New Roman" pitchFamily="18" charset="0"/>
              </a:rPr>
              <a:t>2</a:t>
            </a:r>
            <a:r>
              <a:rPr lang="fr-FR" sz="1600" dirty="0">
                <a:solidFill>
                  <a:prstClr val="black"/>
                </a:solidFill>
                <a:ea typeface="Times New Roman" pitchFamily="18" charset="0"/>
                <a:cs typeface="Times New Roman" pitchFamily="18" charset="0"/>
              </a:rPr>
              <a:t> et dégagement de CO</a:t>
            </a:r>
            <a:r>
              <a:rPr lang="fr-FR" sz="1600" baseline="-30000" dirty="0">
                <a:solidFill>
                  <a:prstClr val="black"/>
                </a:solidFill>
                <a:ea typeface="Times New Roman" pitchFamily="18" charset="0"/>
                <a:cs typeface="Times New Roman" pitchFamily="18" charset="0"/>
              </a:rPr>
              <a:t>2</a:t>
            </a:r>
            <a:r>
              <a:rPr lang="fr-FR" sz="1600" dirty="0">
                <a:solidFill>
                  <a:prstClr val="black"/>
                </a:solidFill>
                <a:ea typeface="Times New Roman" pitchFamily="18" charset="0"/>
                <a:cs typeface="Times New Roman" pitchFamily="18" charset="0"/>
              </a:rPr>
              <a:t> </a:t>
            </a:r>
            <a:endParaRPr lang="fr-FR" sz="1600" dirty="0">
              <a:solidFill>
                <a:prstClr val="black"/>
              </a:solidFill>
            </a:endParaRPr>
          </a:p>
          <a:p>
            <a:pPr eaLnBrk="0" fontAlgn="base" hangingPunct="0">
              <a:spcBef>
                <a:spcPct val="0"/>
              </a:spcBef>
              <a:spcAft>
                <a:spcPct val="0"/>
              </a:spcAft>
              <a:defRPr/>
            </a:pPr>
            <a:r>
              <a:rPr lang="fr-FR" sz="1600" b="1" dirty="0">
                <a:solidFill>
                  <a:prstClr val="black"/>
                </a:solidFill>
                <a:ea typeface="Times New Roman" pitchFamily="18" charset="0"/>
                <a:cs typeface="Times New Roman" pitchFamily="18" charset="0"/>
              </a:rPr>
              <a:t>Un organe étant constitué de cellules, les échanges gazeux respiratoires au niveau de l’organisme sont donc la somme des échanges qui se produisent au niveau des cellules de chaque organe : </a:t>
            </a:r>
            <a:r>
              <a:rPr lang="fr-FR" sz="1600" dirty="0">
                <a:solidFill>
                  <a:prstClr val="black"/>
                </a:solidFill>
                <a:ea typeface="Times New Roman" pitchFamily="18" charset="0"/>
                <a:cs typeface="Times New Roman" pitchFamily="18" charset="0"/>
              </a:rPr>
              <a:t>La </a:t>
            </a:r>
            <a:r>
              <a:rPr lang="fr-FR" sz="1600" b="1" dirty="0">
                <a:solidFill>
                  <a:prstClr val="black"/>
                </a:solidFill>
                <a:ea typeface="Times New Roman" pitchFamily="18" charset="0"/>
                <a:cs typeface="Times New Roman" pitchFamily="18" charset="0"/>
              </a:rPr>
              <a:t>respiration</a:t>
            </a:r>
            <a:r>
              <a:rPr lang="fr-FR" sz="1600" dirty="0">
                <a:solidFill>
                  <a:prstClr val="black"/>
                </a:solidFill>
                <a:ea typeface="Times New Roman" pitchFamily="18" charset="0"/>
                <a:cs typeface="Times New Roman" pitchFamily="18" charset="0"/>
              </a:rPr>
              <a:t> est </a:t>
            </a:r>
            <a:r>
              <a:rPr lang="fr-FR" sz="1600" b="1" dirty="0">
                <a:solidFill>
                  <a:prstClr val="black"/>
                </a:solidFill>
                <a:ea typeface="Times New Roman" pitchFamily="18" charset="0"/>
                <a:cs typeface="Times New Roman" pitchFamily="18" charset="0"/>
              </a:rPr>
              <a:t>fonction cellulaire</a:t>
            </a:r>
            <a:r>
              <a:rPr lang="fr-FR" sz="1400" b="1" dirty="0">
                <a:solidFill>
                  <a:prstClr val="black"/>
                </a:solidFill>
                <a:ea typeface="Times New Roman" pitchFamily="18" charset="0"/>
                <a:cs typeface="Times New Roman" pitchFamily="18" charset="0"/>
              </a:rPr>
              <a:t>. </a:t>
            </a:r>
            <a:endParaRPr lang="fr-FR" sz="1400" dirty="0">
              <a:solidFill>
                <a:prstClr val="black"/>
              </a:solidFill>
            </a:endParaRPr>
          </a:p>
        </p:txBody>
      </p:sp>
      <p:sp>
        <p:nvSpPr>
          <p:cNvPr id="8" name="Rectangle 7"/>
          <p:cNvSpPr>
            <a:spLocks noChangeArrowheads="1"/>
          </p:cNvSpPr>
          <p:nvPr/>
        </p:nvSpPr>
        <p:spPr bwMode="auto">
          <a:xfrm>
            <a:off x="4067175" y="461963"/>
            <a:ext cx="4910138" cy="3046412"/>
          </a:xfrm>
          <a:prstGeom prst="rect">
            <a:avLst/>
          </a:prstGeom>
          <a:solidFill>
            <a:schemeClr val="bg2"/>
          </a:solidFill>
          <a:ln w="9525">
            <a:solidFill>
              <a:schemeClr val="tx1"/>
            </a:solidFill>
            <a:miter lim="800000"/>
            <a:headEnd/>
            <a:tailEnd/>
          </a:ln>
        </p:spPr>
        <p:txBody>
          <a:bodyPr>
            <a:spAutoFit/>
          </a:bodyPr>
          <a:lstStyle/>
          <a:p>
            <a:pPr eaLnBrk="0" fontAlgn="base" hangingPunct="0">
              <a:spcBef>
                <a:spcPct val="0"/>
              </a:spcBef>
              <a:spcAft>
                <a:spcPct val="0"/>
              </a:spcAft>
            </a:pPr>
            <a:r>
              <a:rPr lang="fr-FR" sz="1600">
                <a:solidFill>
                  <a:srgbClr val="000000"/>
                </a:solidFill>
                <a:cs typeface="Times New Roman" pitchFamily="18" charset="0"/>
              </a:rPr>
              <a:t>La cellule</a:t>
            </a:r>
            <a:r>
              <a:rPr lang="fr-FR" sz="1600" b="1">
                <a:solidFill>
                  <a:srgbClr val="000000"/>
                </a:solidFill>
                <a:cs typeface="Times New Roman" pitchFamily="18" charset="0"/>
              </a:rPr>
              <a:t>  </a:t>
            </a:r>
            <a:r>
              <a:rPr lang="fr-FR" sz="1600">
                <a:solidFill>
                  <a:srgbClr val="000000"/>
                </a:solidFill>
                <a:cs typeface="Times New Roman" pitchFamily="18" charset="0"/>
              </a:rPr>
              <a:t>échange avec le milieu environnant de l’oxygène et du dioxyde de carbone :</a:t>
            </a:r>
            <a:endParaRPr lang="fr-FR" sz="1600">
              <a:solidFill>
                <a:srgbClr val="000000"/>
              </a:solidFill>
            </a:endParaRPr>
          </a:p>
          <a:p>
            <a:pPr eaLnBrk="0" fontAlgn="base" hangingPunct="0">
              <a:spcBef>
                <a:spcPct val="0"/>
              </a:spcBef>
              <a:spcAft>
                <a:spcPct val="0"/>
              </a:spcAft>
            </a:pPr>
            <a:r>
              <a:rPr lang="fr-FR" sz="1600">
                <a:solidFill>
                  <a:srgbClr val="000000"/>
                </a:solidFill>
                <a:cs typeface="Times New Roman" pitchFamily="18" charset="0"/>
              </a:rPr>
              <a:t>- </a:t>
            </a:r>
            <a:r>
              <a:rPr lang="fr-FR" sz="1600" b="1">
                <a:solidFill>
                  <a:srgbClr val="00B0F0"/>
                </a:solidFill>
                <a:cs typeface="Times New Roman" pitchFamily="18" charset="0"/>
              </a:rPr>
              <a:t>Soit directement </a:t>
            </a:r>
            <a:r>
              <a:rPr lang="fr-FR" sz="1600">
                <a:solidFill>
                  <a:srgbClr val="00B0F0"/>
                </a:solidFill>
                <a:cs typeface="Times New Roman" pitchFamily="18" charset="0"/>
              </a:rPr>
              <a:t>si elle est en contact  avec le milieu extérieur ;</a:t>
            </a:r>
            <a:r>
              <a:rPr lang="fr-FR" sz="1600">
                <a:solidFill>
                  <a:srgbClr val="000000"/>
                </a:solidFill>
                <a:cs typeface="Times New Roman" pitchFamily="18" charset="0"/>
              </a:rPr>
              <a:t> c’est le cas des organismes unicellulaires chez lesquels l’ensemble de la paroi de l’organisme peut participer aux échanges, ou encore des insectes chez lesquels l’air parvient directement aux organes par des conduits très ramifiés, les trachées</a:t>
            </a:r>
            <a:endParaRPr lang="fr-FR" sz="1600">
              <a:solidFill>
                <a:srgbClr val="000000"/>
              </a:solidFill>
            </a:endParaRPr>
          </a:p>
          <a:p>
            <a:pPr eaLnBrk="0" fontAlgn="base" hangingPunct="0">
              <a:spcBef>
                <a:spcPct val="0"/>
              </a:spcBef>
              <a:spcAft>
                <a:spcPct val="0"/>
              </a:spcAft>
            </a:pPr>
            <a:r>
              <a:rPr lang="fr-FR" sz="1600">
                <a:solidFill>
                  <a:srgbClr val="000000"/>
                </a:solidFill>
                <a:cs typeface="Times New Roman" pitchFamily="18" charset="0"/>
              </a:rPr>
              <a:t>- </a:t>
            </a:r>
            <a:r>
              <a:rPr lang="fr-FR" sz="1600" b="1">
                <a:solidFill>
                  <a:srgbClr val="00B0F0"/>
                </a:solidFill>
                <a:cs typeface="Times New Roman" pitchFamily="18" charset="0"/>
              </a:rPr>
              <a:t>Soit indirectement chez les animaux où le sang assure le transport de gaz respiratoires</a:t>
            </a:r>
            <a:r>
              <a:rPr lang="fr-FR" sz="1600">
                <a:solidFill>
                  <a:srgbClr val="000000"/>
                </a:solidFill>
                <a:cs typeface="Times New Roman" pitchFamily="18" charset="0"/>
              </a:rPr>
              <a:t> entre les cellules et un organe d’échange avec le milieu  extérieur situé à la périphérie de l’organisme (branchie ou poumon</a:t>
            </a:r>
            <a:endParaRPr lang="fr-FR" sz="1600">
              <a:solidFill>
                <a:prstClr val="black"/>
              </a:solidFill>
            </a:endParaRPr>
          </a:p>
        </p:txBody>
      </p:sp>
    </p:spTree>
    <p:extLst>
      <p:ext uri="{BB962C8B-B14F-4D97-AF65-F5344CB8AC3E}">
        <p14:creationId xmlns:p14="http://schemas.microsoft.com/office/powerpoint/2010/main" val="2356943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755576" y="-34925"/>
            <a:ext cx="79201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ts val="238"/>
              </a:spcBef>
              <a:spcAft>
                <a:spcPts val="238"/>
              </a:spcAft>
            </a:pPr>
            <a:r>
              <a:rPr lang="fr-FR" sz="2800" b="1" dirty="0">
                <a:solidFill>
                  <a:srgbClr val="00B050"/>
                </a:solidFill>
                <a:cs typeface="Times New Roman" pitchFamily="18" charset="0"/>
              </a:rPr>
              <a:t>4.Echange gazeux entre alvéole pulmonaire et sang</a:t>
            </a:r>
          </a:p>
        </p:txBody>
      </p:sp>
      <p:pic>
        <p:nvPicPr>
          <p:cNvPr id="10" name="Image 9" descr="F:\BlackBerry\pictures\echanges-gazeux-entre-les-alvéoles-et-le-sang-sources-m-cler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554038"/>
            <a:ext cx="8223250"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0" y="4733925"/>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fr-FR" sz="2000">
                <a:solidFill>
                  <a:prstClr val="black"/>
                </a:solidFill>
                <a:ea typeface="Times New Roman" pitchFamily="18" charset="0"/>
                <a:cs typeface="Calibri" pitchFamily="34" charset="0"/>
              </a:rPr>
              <a:t>Du sang riche en O</a:t>
            </a:r>
            <a:r>
              <a:rPr lang="fr-FR" sz="2000" baseline="-25000">
                <a:solidFill>
                  <a:prstClr val="black"/>
                </a:solidFill>
                <a:ea typeface="Times New Roman" pitchFamily="18" charset="0"/>
                <a:cs typeface="Calibri" pitchFamily="34" charset="0"/>
              </a:rPr>
              <a:t>2</a:t>
            </a:r>
            <a:r>
              <a:rPr lang="fr-FR" sz="2000">
                <a:solidFill>
                  <a:prstClr val="black"/>
                </a:solidFill>
                <a:ea typeface="Times New Roman" pitchFamily="18" charset="0"/>
                <a:cs typeface="Calibri" pitchFamily="34" charset="0"/>
              </a:rPr>
              <a:t> et pauvre en CO</a:t>
            </a:r>
            <a:r>
              <a:rPr lang="fr-FR" sz="2000" baseline="-25000">
                <a:solidFill>
                  <a:prstClr val="black"/>
                </a:solidFill>
                <a:ea typeface="Times New Roman" pitchFamily="18" charset="0"/>
                <a:cs typeface="Calibri" pitchFamily="34" charset="0"/>
              </a:rPr>
              <a:t>2 </a:t>
            </a:r>
            <a:r>
              <a:rPr lang="fr-FR" sz="2000">
                <a:solidFill>
                  <a:prstClr val="black"/>
                </a:solidFill>
                <a:ea typeface="Times New Roman" pitchFamily="18" charset="0"/>
                <a:cs typeface="Calibri" pitchFamily="34" charset="0"/>
              </a:rPr>
              <a:t>sort des alvéoles pulmonaires et passe dans la circulation sanguine générale. Par contre du sang riche en CO</a:t>
            </a:r>
            <a:r>
              <a:rPr lang="fr-FR" sz="2000" baseline="-25000">
                <a:solidFill>
                  <a:prstClr val="black"/>
                </a:solidFill>
                <a:ea typeface="Times New Roman" pitchFamily="18" charset="0"/>
                <a:cs typeface="Calibri" pitchFamily="34" charset="0"/>
              </a:rPr>
              <a:t>2</a:t>
            </a:r>
            <a:r>
              <a:rPr lang="fr-FR" sz="2000">
                <a:solidFill>
                  <a:prstClr val="black"/>
                </a:solidFill>
                <a:ea typeface="Times New Roman" pitchFamily="18" charset="0"/>
                <a:cs typeface="Calibri" pitchFamily="34" charset="0"/>
              </a:rPr>
              <a:t> et pauvre en O</a:t>
            </a:r>
            <a:r>
              <a:rPr lang="fr-FR" sz="2000" baseline="-25000">
                <a:solidFill>
                  <a:prstClr val="black"/>
                </a:solidFill>
                <a:ea typeface="Times New Roman" pitchFamily="18" charset="0"/>
                <a:cs typeface="Calibri" pitchFamily="34" charset="0"/>
              </a:rPr>
              <a:t>2 </a:t>
            </a:r>
            <a:r>
              <a:rPr lang="fr-FR" sz="2000">
                <a:solidFill>
                  <a:prstClr val="black"/>
                </a:solidFill>
                <a:ea typeface="Times New Roman" pitchFamily="18" charset="0"/>
                <a:cs typeface="Calibri" pitchFamily="34" charset="0"/>
              </a:rPr>
              <a:t>entre dans les alvéoles : De l’air inspiré riche en O</a:t>
            </a:r>
            <a:r>
              <a:rPr lang="fr-FR" sz="2000" baseline="-25000">
                <a:solidFill>
                  <a:prstClr val="black"/>
                </a:solidFill>
                <a:ea typeface="Times New Roman" pitchFamily="18" charset="0"/>
                <a:cs typeface="Calibri" pitchFamily="34" charset="0"/>
              </a:rPr>
              <a:t>2</a:t>
            </a:r>
            <a:r>
              <a:rPr lang="fr-FR" sz="2000">
                <a:solidFill>
                  <a:prstClr val="black"/>
                </a:solidFill>
                <a:ea typeface="Times New Roman" pitchFamily="18" charset="0"/>
                <a:cs typeface="Calibri" pitchFamily="34" charset="0"/>
              </a:rPr>
              <a:t> mais pauvre en CO</a:t>
            </a:r>
            <a:r>
              <a:rPr lang="fr-FR" sz="2000" baseline="-25000">
                <a:solidFill>
                  <a:prstClr val="black"/>
                </a:solidFill>
                <a:ea typeface="Times New Roman" pitchFamily="18" charset="0"/>
                <a:cs typeface="Calibri" pitchFamily="34" charset="0"/>
              </a:rPr>
              <a:t>2</a:t>
            </a:r>
            <a:r>
              <a:rPr lang="fr-FR" sz="2000">
                <a:solidFill>
                  <a:prstClr val="black"/>
                </a:solidFill>
                <a:ea typeface="Times New Roman" pitchFamily="18" charset="0"/>
                <a:cs typeface="Calibri" pitchFamily="34" charset="0"/>
              </a:rPr>
              <a:t> passe du poumon vers le sang pour être transporté vers les organes ; de l’air chargé de CO</a:t>
            </a:r>
            <a:r>
              <a:rPr lang="fr-FR" sz="2000" baseline="-25000">
                <a:solidFill>
                  <a:prstClr val="black"/>
                </a:solidFill>
                <a:ea typeface="Times New Roman" pitchFamily="18" charset="0"/>
                <a:cs typeface="Calibri" pitchFamily="34" charset="0"/>
              </a:rPr>
              <a:t>2</a:t>
            </a:r>
            <a:r>
              <a:rPr lang="fr-FR" sz="2000">
                <a:solidFill>
                  <a:prstClr val="black"/>
                </a:solidFill>
                <a:ea typeface="Times New Roman" pitchFamily="18" charset="0"/>
                <a:cs typeface="Calibri" pitchFamily="34" charset="0"/>
              </a:rPr>
              <a:t> et pauvre en O</a:t>
            </a:r>
            <a:r>
              <a:rPr lang="fr-FR" sz="2000" baseline="-25000">
                <a:solidFill>
                  <a:prstClr val="black"/>
                </a:solidFill>
                <a:ea typeface="Times New Roman" pitchFamily="18" charset="0"/>
                <a:cs typeface="Calibri" pitchFamily="34" charset="0"/>
              </a:rPr>
              <a:t>2</a:t>
            </a:r>
            <a:r>
              <a:rPr lang="fr-FR" sz="2000">
                <a:solidFill>
                  <a:prstClr val="black"/>
                </a:solidFill>
                <a:ea typeface="Times New Roman" pitchFamily="18" charset="0"/>
                <a:cs typeface="Calibri" pitchFamily="34" charset="0"/>
              </a:rPr>
              <a:t> venant des organes passe du sang vers le poumon pour être expiré : Inspirations et expirations successives permettent de renouveler l’air alvéolaire</a:t>
            </a:r>
          </a:p>
        </p:txBody>
      </p:sp>
    </p:spTree>
    <p:extLst>
      <p:ext uri="{BB962C8B-B14F-4D97-AF65-F5344CB8AC3E}">
        <p14:creationId xmlns:p14="http://schemas.microsoft.com/office/powerpoint/2010/main" val="898827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99592" y="0"/>
            <a:ext cx="7109965" cy="369739"/>
          </a:xfrm>
        </p:spPr>
        <p:txBody>
          <a:bodyPr/>
          <a:lstStyle/>
          <a:p>
            <a:pPr eaLnBrk="1" hangingPunct="1">
              <a:lnSpc>
                <a:spcPct val="150000"/>
              </a:lnSpc>
              <a:spcBef>
                <a:spcPts val="238"/>
              </a:spcBef>
              <a:spcAft>
                <a:spcPts val="238"/>
              </a:spcAft>
              <a:defRPr/>
            </a:pPr>
            <a:r>
              <a:rPr lang="fr-FR" sz="2400" dirty="0">
                <a:solidFill>
                  <a:srgbClr val="7030A0"/>
                </a:solidFill>
                <a:ea typeface="+mn-ea"/>
                <a:cs typeface="Times New Roman" pitchFamily="18" charset="0"/>
              </a:rPr>
              <a:t> </a:t>
            </a:r>
            <a:r>
              <a:rPr lang="fr-FR" sz="2800" b="1" dirty="0">
                <a:solidFill>
                  <a:srgbClr val="00B050"/>
                </a:solidFill>
                <a:latin typeface="Calibri" pitchFamily="34" charset="0"/>
                <a:ea typeface="+mn-ea"/>
                <a:cs typeface="Times New Roman" pitchFamily="18" charset="0"/>
              </a:rPr>
              <a:t>5 Mesure </a:t>
            </a:r>
            <a:r>
              <a:rPr lang="fr-FR" sz="2800" b="1" dirty="0">
                <a:solidFill>
                  <a:srgbClr val="00B050"/>
                </a:solidFill>
                <a:latin typeface="Calibri" pitchFamily="34" charset="0"/>
                <a:ea typeface="+mn-ea"/>
                <a:cs typeface="Times New Roman" pitchFamily="18" charset="0"/>
              </a:rPr>
              <a:t>des échanges gazeux respiratoire</a:t>
            </a:r>
          </a:p>
        </p:txBody>
      </p:sp>
      <p:sp>
        <p:nvSpPr>
          <p:cNvPr id="5" name="Espace réservé du contenu 4"/>
          <p:cNvSpPr>
            <a:spLocks noGrp="1"/>
          </p:cNvSpPr>
          <p:nvPr>
            <p:ph sz="half" idx="1"/>
          </p:nvPr>
        </p:nvSpPr>
        <p:spPr>
          <a:xfrm>
            <a:off x="100013" y="479425"/>
            <a:ext cx="4038600" cy="6310313"/>
          </a:xfrm>
        </p:spPr>
        <p:txBody>
          <a:bodyPr/>
          <a:lstStyle/>
          <a:p>
            <a:pPr marL="0" indent="0" algn="ctr" eaLnBrk="1" hangingPunct="1">
              <a:lnSpc>
                <a:spcPct val="150000"/>
              </a:lnSpc>
              <a:spcBef>
                <a:spcPts val="238"/>
              </a:spcBef>
              <a:spcAft>
                <a:spcPts val="238"/>
              </a:spcAft>
              <a:buFont typeface="Arial" charset="0"/>
              <a:buNone/>
              <a:defRPr/>
            </a:pPr>
            <a:r>
              <a:rPr lang="fr-FR" sz="2000" b="1" i="1" dirty="0" smtClean="0">
                <a:solidFill>
                  <a:srgbClr val="C00000"/>
                </a:solidFill>
                <a:cs typeface="Times New Roman" pitchFamily="18" charset="0"/>
              </a:rPr>
              <a:t>Intensité </a:t>
            </a:r>
            <a:r>
              <a:rPr lang="fr-FR" sz="2000" b="1" i="1" dirty="0">
                <a:solidFill>
                  <a:srgbClr val="C00000"/>
                </a:solidFill>
                <a:cs typeface="Times New Roman" pitchFamily="18" charset="0"/>
              </a:rPr>
              <a:t>respiratoire</a:t>
            </a:r>
            <a:r>
              <a:rPr lang="fr-FR" sz="2000" dirty="0">
                <a:solidFill>
                  <a:srgbClr val="C00000"/>
                </a:solidFill>
                <a:cs typeface="Times New Roman" pitchFamily="18" charset="0"/>
              </a:rPr>
              <a:t>  </a:t>
            </a:r>
            <a:r>
              <a:rPr lang="fr-FR" sz="2000" b="1" dirty="0">
                <a:solidFill>
                  <a:srgbClr val="C00000"/>
                </a:solidFill>
                <a:cs typeface="Times New Roman" pitchFamily="18" charset="0"/>
              </a:rPr>
              <a:t>IR</a:t>
            </a:r>
            <a:r>
              <a:rPr lang="fr-FR" sz="2000" dirty="0">
                <a:solidFill>
                  <a:srgbClr val="C00000"/>
                </a:solidFill>
                <a:cs typeface="Times New Roman" pitchFamily="18" charset="0"/>
              </a:rPr>
              <a:t> </a:t>
            </a:r>
            <a:endParaRPr lang="fr-FR" sz="2000" dirty="0">
              <a:solidFill>
                <a:srgbClr val="C00000"/>
              </a:solidFill>
              <a:ea typeface="Calibri" pitchFamily="34" charset="0"/>
              <a:cs typeface="Times New Roman" pitchFamily="18" charset="0"/>
            </a:endParaRPr>
          </a:p>
          <a:p>
            <a:pPr eaLnBrk="1" hangingPunct="1">
              <a:spcBef>
                <a:spcPts val="238"/>
              </a:spcBef>
              <a:spcAft>
                <a:spcPts val="238"/>
              </a:spcAft>
              <a:buFont typeface="Wingdings" pitchFamily="2" charset="2"/>
              <a:buChar char="Ø"/>
              <a:defRPr/>
            </a:pPr>
            <a:r>
              <a:rPr lang="fr-FR" sz="1800" dirty="0">
                <a:solidFill>
                  <a:prstClr val="black"/>
                </a:solidFill>
                <a:cs typeface="Times New Roman" pitchFamily="18" charset="0"/>
              </a:rPr>
              <a:t>On définit l’intensité respiratoire IR comme la quantité d’oxygène consommé ou le dioxyde de carbone libéré par unité de temps et par unité de masse de l’organisme en litre d’oxygène ou de dioxyde de carbone / heure/ kilogramme</a:t>
            </a:r>
            <a:endParaRPr lang="fr-FR" sz="1800" dirty="0">
              <a:solidFill>
                <a:prstClr val="black"/>
              </a:solidFill>
            </a:endParaRPr>
          </a:p>
          <a:p>
            <a:pPr marL="0" indent="0" eaLnBrk="1" hangingPunct="1">
              <a:spcBef>
                <a:spcPts val="238"/>
              </a:spcBef>
              <a:spcAft>
                <a:spcPts val="238"/>
              </a:spcAft>
              <a:buFont typeface="Arial" charset="0"/>
              <a:buNone/>
              <a:defRPr/>
            </a:pPr>
            <a:r>
              <a:rPr lang="fr-FR" sz="1800" dirty="0">
                <a:solidFill>
                  <a:prstClr val="black"/>
                </a:solidFill>
                <a:cs typeface="Times New Roman" pitchFamily="18" charset="0"/>
              </a:rPr>
              <a:t> </a:t>
            </a:r>
            <a:r>
              <a:rPr lang="fr-FR" sz="2000" dirty="0">
                <a:solidFill>
                  <a:srgbClr val="FF0000"/>
                </a:solidFill>
                <a:cs typeface="Times New Roman" pitchFamily="18" charset="0"/>
              </a:rPr>
              <a:t>IR=VO</a:t>
            </a:r>
            <a:r>
              <a:rPr lang="fr-FR" sz="2000" baseline="-25000" dirty="0">
                <a:solidFill>
                  <a:srgbClr val="FF0000"/>
                </a:solidFill>
                <a:cs typeface="Times New Roman" pitchFamily="18" charset="0"/>
              </a:rPr>
              <a:t>2 </a:t>
            </a:r>
            <a:r>
              <a:rPr lang="fr-FR" sz="2000" dirty="0">
                <a:solidFill>
                  <a:srgbClr val="FF0000"/>
                </a:solidFill>
                <a:cs typeface="Times New Roman" pitchFamily="18" charset="0"/>
              </a:rPr>
              <a:t>absorbé (en l)/heure/kg</a:t>
            </a:r>
            <a:endParaRPr lang="fr-FR" sz="2000" dirty="0">
              <a:solidFill>
                <a:srgbClr val="FF0000"/>
              </a:solidFill>
            </a:endParaRPr>
          </a:p>
          <a:p>
            <a:pPr marL="0" indent="0" eaLnBrk="1" hangingPunct="1">
              <a:spcBef>
                <a:spcPts val="238"/>
              </a:spcBef>
              <a:spcAft>
                <a:spcPts val="238"/>
              </a:spcAft>
              <a:buFont typeface="Arial" charset="0"/>
              <a:buNone/>
              <a:defRPr/>
            </a:pPr>
            <a:r>
              <a:rPr lang="fr-FR" sz="1800" dirty="0">
                <a:solidFill>
                  <a:prstClr val="black"/>
                </a:solidFill>
                <a:cs typeface="Times New Roman" pitchFamily="18" charset="0"/>
              </a:rPr>
              <a:t>Ou   </a:t>
            </a:r>
            <a:r>
              <a:rPr lang="fr-FR" sz="2000" dirty="0">
                <a:solidFill>
                  <a:srgbClr val="FF0000"/>
                </a:solidFill>
                <a:cs typeface="Times New Roman" pitchFamily="18" charset="0"/>
              </a:rPr>
              <a:t>IR= VCO</a:t>
            </a:r>
            <a:r>
              <a:rPr lang="fr-FR" sz="2000" baseline="-25000" dirty="0">
                <a:solidFill>
                  <a:srgbClr val="FF0000"/>
                </a:solidFill>
                <a:cs typeface="Times New Roman" pitchFamily="18" charset="0"/>
              </a:rPr>
              <a:t>2</a:t>
            </a:r>
            <a:r>
              <a:rPr lang="fr-FR" sz="2000" dirty="0">
                <a:solidFill>
                  <a:srgbClr val="FF0000"/>
                </a:solidFill>
                <a:cs typeface="Times New Roman" pitchFamily="18" charset="0"/>
              </a:rPr>
              <a:t> dégagé (en l)/heure/Kg </a:t>
            </a:r>
            <a:endParaRPr lang="fr-FR" sz="1800" b="1" i="1" dirty="0">
              <a:solidFill>
                <a:srgbClr val="000000"/>
              </a:solidFill>
              <a:cs typeface="Times New Roman" pitchFamily="18" charset="0"/>
            </a:endParaRPr>
          </a:p>
          <a:p>
            <a:pPr marL="0" indent="0" eaLnBrk="1" hangingPunct="1">
              <a:spcBef>
                <a:spcPct val="0"/>
              </a:spcBef>
              <a:buFont typeface="Arial" charset="0"/>
              <a:buNone/>
              <a:defRPr/>
            </a:pPr>
            <a:endParaRPr lang="fr-FR" sz="1000" b="1" i="1" dirty="0">
              <a:solidFill>
                <a:srgbClr val="000000"/>
              </a:solidFill>
              <a:cs typeface="Times New Roman" pitchFamily="18" charset="0"/>
            </a:endParaRPr>
          </a:p>
          <a:p>
            <a:pPr eaLnBrk="1" hangingPunct="1">
              <a:spcBef>
                <a:spcPct val="0"/>
              </a:spcBef>
              <a:buFont typeface="Wingdings" pitchFamily="2" charset="2"/>
              <a:buChar char="Ø"/>
              <a:defRPr/>
            </a:pPr>
            <a:r>
              <a:rPr lang="fr-FR" sz="2000" b="1" i="1" dirty="0">
                <a:solidFill>
                  <a:srgbClr val="002060"/>
                </a:solidFill>
                <a:cs typeface="Times New Roman" pitchFamily="18" charset="0"/>
              </a:rPr>
              <a:t>Calcul de l’intensité respiratoire</a:t>
            </a:r>
            <a:endParaRPr lang="fr-FR" sz="2000" dirty="0">
              <a:solidFill>
                <a:srgbClr val="002060"/>
              </a:solidFill>
            </a:endParaRPr>
          </a:p>
          <a:p>
            <a:pPr marL="0" indent="0" eaLnBrk="1" hangingPunct="1">
              <a:lnSpc>
                <a:spcPct val="150000"/>
              </a:lnSpc>
              <a:spcBef>
                <a:spcPts val="238"/>
              </a:spcBef>
              <a:spcAft>
                <a:spcPts val="238"/>
              </a:spcAft>
              <a:buFont typeface="Arial" charset="0"/>
              <a:buNone/>
              <a:defRPr/>
            </a:pPr>
            <a:endParaRPr lang="fr-FR" sz="2000" dirty="0">
              <a:solidFill>
                <a:srgbClr val="C00000"/>
              </a:solidFill>
              <a:cs typeface="Calibri" pitchFamily="34" charset="0"/>
            </a:endParaRPr>
          </a:p>
          <a:p>
            <a:pPr marL="0" indent="0" eaLnBrk="1" hangingPunct="1">
              <a:lnSpc>
                <a:spcPct val="150000"/>
              </a:lnSpc>
              <a:spcBef>
                <a:spcPts val="238"/>
              </a:spcBef>
              <a:spcAft>
                <a:spcPts val="238"/>
              </a:spcAft>
              <a:buFont typeface="Arial" charset="0"/>
              <a:buNone/>
              <a:defRPr/>
            </a:pPr>
            <a:endParaRPr lang="fr-FR" sz="1600" dirty="0">
              <a:solidFill>
                <a:srgbClr val="C00000"/>
              </a:solidFill>
              <a:cs typeface="Calibri" pitchFamily="34" charset="0"/>
            </a:endParaRPr>
          </a:p>
          <a:p>
            <a:pPr marL="0" indent="0" eaLnBrk="1" hangingPunct="1">
              <a:lnSpc>
                <a:spcPct val="150000"/>
              </a:lnSpc>
              <a:spcBef>
                <a:spcPts val="238"/>
              </a:spcBef>
              <a:spcAft>
                <a:spcPts val="238"/>
              </a:spcAft>
              <a:buFont typeface="Arial" charset="0"/>
              <a:buNone/>
              <a:defRPr/>
            </a:pPr>
            <a:endParaRPr lang="fr-FR" sz="1600" dirty="0">
              <a:solidFill>
                <a:prstClr val="black"/>
              </a:solidFill>
              <a:cs typeface="Times New Roman" pitchFamily="18" charset="0"/>
            </a:endParaRPr>
          </a:p>
          <a:p>
            <a:pPr marL="0" indent="0" eaLnBrk="1" hangingPunct="1">
              <a:lnSpc>
                <a:spcPct val="150000"/>
              </a:lnSpc>
              <a:spcBef>
                <a:spcPts val="238"/>
              </a:spcBef>
              <a:spcAft>
                <a:spcPts val="238"/>
              </a:spcAft>
              <a:buFont typeface="Arial" charset="0"/>
              <a:buNone/>
              <a:defRPr/>
            </a:pPr>
            <a:r>
              <a:rPr lang="fr-FR" sz="1800" dirty="0" smtClean="0">
                <a:solidFill>
                  <a:prstClr val="black"/>
                </a:solidFill>
                <a:cs typeface="Times New Roman" pitchFamily="18" charset="0"/>
              </a:rPr>
              <a:t>- </a:t>
            </a:r>
            <a:r>
              <a:rPr lang="fr-FR" sz="1800" dirty="0">
                <a:solidFill>
                  <a:prstClr val="black"/>
                </a:solidFill>
                <a:cs typeface="Times New Roman" pitchFamily="18" charset="0"/>
              </a:rPr>
              <a:t>x : durée de l’expérience en minutes  </a:t>
            </a:r>
          </a:p>
          <a:p>
            <a:pPr marL="0" indent="0" eaLnBrk="1" hangingPunct="1">
              <a:lnSpc>
                <a:spcPct val="150000"/>
              </a:lnSpc>
              <a:spcBef>
                <a:spcPts val="238"/>
              </a:spcBef>
              <a:spcAft>
                <a:spcPts val="238"/>
              </a:spcAft>
              <a:buFont typeface="Arial" charset="0"/>
              <a:buNone/>
              <a:defRPr/>
            </a:pPr>
            <a:r>
              <a:rPr lang="fr-FR" sz="1800" dirty="0">
                <a:solidFill>
                  <a:prstClr val="black"/>
                </a:solidFill>
                <a:cs typeface="Times New Roman" pitchFamily="18" charset="0"/>
              </a:rPr>
              <a:t>- y : masse de l’animal en gramme</a:t>
            </a:r>
          </a:p>
          <a:p>
            <a:pPr marL="0" indent="0">
              <a:buFont typeface="Arial" charset="0"/>
              <a:buNone/>
              <a:defRPr/>
            </a:pPr>
            <a:endParaRPr lang="fr-FR" dirty="0"/>
          </a:p>
        </p:txBody>
      </p:sp>
      <p:sp>
        <p:nvSpPr>
          <p:cNvPr id="6" name="Espace réservé du contenu 5"/>
          <p:cNvSpPr>
            <a:spLocks noGrp="1"/>
          </p:cNvSpPr>
          <p:nvPr>
            <p:ph sz="half" idx="2"/>
          </p:nvPr>
        </p:nvSpPr>
        <p:spPr>
          <a:xfrm>
            <a:off x="4648200" y="476250"/>
            <a:ext cx="4038600" cy="5905500"/>
          </a:xfrm>
        </p:spPr>
        <p:txBody>
          <a:bodyPr/>
          <a:lstStyle/>
          <a:p>
            <a:pPr marL="0" indent="0" eaLnBrk="1" hangingPunct="1">
              <a:spcBef>
                <a:spcPct val="0"/>
              </a:spcBef>
              <a:buFont typeface="Arial" charset="0"/>
              <a:buNone/>
              <a:defRPr/>
            </a:pPr>
            <a:r>
              <a:rPr lang="fr-FR" sz="2000" b="1" i="1" dirty="0" smtClean="0">
                <a:solidFill>
                  <a:srgbClr val="C00000"/>
                </a:solidFill>
                <a:cs typeface="Times New Roman" pitchFamily="18" charset="0"/>
              </a:rPr>
              <a:t>Quotient </a:t>
            </a:r>
            <a:r>
              <a:rPr lang="fr-FR" sz="2000" b="1" i="1" dirty="0">
                <a:solidFill>
                  <a:srgbClr val="C00000"/>
                </a:solidFill>
                <a:cs typeface="Times New Roman" pitchFamily="18" charset="0"/>
              </a:rPr>
              <a:t>respiratoire  QR</a:t>
            </a:r>
          </a:p>
          <a:p>
            <a:pPr>
              <a:spcBef>
                <a:spcPct val="0"/>
              </a:spcBef>
              <a:buFont typeface="Wingdings" pitchFamily="2" charset="2"/>
              <a:buChar char="Ø"/>
              <a:defRPr/>
            </a:pPr>
            <a:r>
              <a:rPr lang="fr-FR" sz="1800" dirty="0">
                <a:solidFill>
                  <a:prstClr val="black"/>
                </a:solidFill>
                <a:ea typeface="Times New Roman" pitchFamily="18" charset="0"/>
                <a:cs typeface="Calibri" pitchFamily="34" charset="0"/>
              </a:rPr>
              <a:t>On définit le quotient respiratoire QR comme le rapport entre le volume de dioxyde de carbone dégagé et le volume d’oxygène absorbé pendant le même </a:t>
            </a:r>
            <a:r>
              <a:rPr lang="fr-FR" sz="1800" dirty="0" smtClean="0">
                <a:solidFill>
                  <a:prstClr val="black"/>
                </a:solidFill>
                <a:ea typeface="Times New Roman" pitchFamily="18" charset="0"/>
                <a:cs typeface="Calibri" pitchFamily="34" charset="0"/>
              </a:rPr>
              <a:t>temps</a:t>
            </a:r>
          </a:p>
          <a:p>
            <a:pPr marL="0" indent="0">
              <a:spcBef>
                <a:spcPct val="0"/>
              </a:spcBef>
              <a:buFont typeface="Arial" charset="0"/>
              <a:buNone/>
              <a:defRPr/>
            </a:pPr>
            <a:endParaRPr lang="fr-FR" sz="1800" dirty="0">
              <a:solidFill>
                <a:prstClr val="black"/>
              </a:solidFill>
              <a:ea typeface="Times New Roman" pitchFamily="18" charset="0"/>
              <a:cs typeface="Calibri" pitchFamily="34" charset="0"/>
            </a:endParaRPr>
          </a:p>
          <a:p>
            <a:pPr marL="0" indent="0">
              <a:spcBef>
                <a:spcPct val="0"/>
              </a:spcBef>
              <a:buFont typeface="Arial" charset="0"/>
              <a:buNone/>
              <a:defRPr/>
            </a:pPr>
            <a:endParaRPr lang="fr-FR" sz="1800" dirty="0" smtClean="0">
              <a:solidFill>
                <a:prstClr val="black"/>
              </a:solidFill>
              <a:ea typeface="Times New Roman" pitchFamily="18" charset="0"/>
              <a:cs typeface="Calibri" pitchFamily="34" charset="0"/>
            </a:endParaRPr>
          </a:p>
          <a:p>
            <a:pPr marL="0" indent="0">
              <a:spcBef>
                <a:spcPct val="0"/>
              </a:spcBef>
              <a:buFont typeface="Arial" charset="0"/>
              <a:buNone/>
              <a:defRPr/>
            </a:pPr>
            <a:endParaRPr lang="fr-FR" sz="1800" dirty="0">
              <a:solidFill>
                <a:prstClr val="black"/>
              </a:solidFill>
              <a:ea typeface="Times New Roman" pitchFamily="18" charset="0"/>
              <a:cs typeface="Calibri" pitchFamily="34" charset="0"/>
            </a:endParaRPr>
          </a:p>
          <a:p>
            <a:pPr marL="0" indent="0">
              <a:spcBef>
                <a:spcPct val="0"/>
              </a:spcBef>
              <a:buFont typeface="Arial" charset="0"/>
              <a:buNone/>
              <a:defRPr/>
            </a:pPr>
            <a:endParaRPr lang="fr-FR" sz="1800" dirty="0" smtClean="0">
              <a:solidFill>
                <a:prstClr val="black"/>
              </a:solidFill>
              <a:ea typeface="Times New Roman" pitchFamily="18" charset="0"/>
              <a:cs typeface="Calibri" pitchFamily="34" charset="0"/>
            </a:endParaRPr>
          </a:p>
          <a:p>
            <a:pPr marL="0" indent="0">
              <a:spcBef>
                <a:spcPct val="0"/>
              </a:spcBef>
              <a:buFont typeface="Arial" charset="0"/>
              <a:buNone/>
              <a:defRPr/>
            </a:pPr>
            <a:endParaRPr lang="fr-FR" sz="1800" dirty="0">
              <a:solidFill>
                <a:prstClr val="black"/>
              </a:solidFill>
              <a:ea typeface="Times New Roman" pitchFamily="18" charset="0"/>
              <a:cs typeface="Calibri" pitchFamily="34" charset="0"/>
            </a:endParaRPr>
          </a:p>
          <a:p>
            <a:pPr marL="0" indent="0">
              <a:spcBef>
                <a:spcPct val="0"/>
              </a:spcBef>
              <a:buFont typeface="Arial" charset="0"/>
              <a:buNone/>
              <a:defRPr/>
            </a:pPr>
            <a:endParaRPr lang="fr-FR" sz="1800" dirty="0" smtClean="0">
              <a:solidFill>
                <a:prstClr val="black"/>
              </a:solidFill>
              <a:ea typeface="Times New Roman" pitchFamily="18" charset="0"/>
              <a:cs typeface="Calibri" pitchFamily="34" charset="0"/>
            </a:endParaRPr>
          </a:p>
          <a:p>
            <a:pPr marL="0" indent="0">
              <a:spcBef>
                <a:spcPct val="0"/>
              </a:spcBef>
              <a:buFont typeface="Arial" charset="0"/>
              <a:buNone/>
              <a:defRPr/>
            </a:pPr>
            <a:endParaRPr lang="fr-FR" sz="1800" dirty="0">
              <a:solidFill>
                <a:prstClr val="black"/>
              </a:solidFill>
              <a:ea typeface="Times New Roman" pitchFamily="18" charset="0"/>
              <a:cs typeface="Calibri" pitchFamily="34" charset="0"/>
            </a:endParaRPr>
          </a:p>
          <a:p>
            <a:pPr marL="0" indent="0">
              <a:spcBef>
                <a:spcPct val="0"/>
              </a:spcBef>
              <a:buFont typeface="Arial" charset="0"/>
              <a:buNone/>
              <a:defRPr/>
            </a:pPr>
            <a:endParaRPr lang="fr-FR" sz="1800" dirty="0" smtClean="0">
              <a:solidFill>
                <a:prstClr val="black"/>
              </a:solidFill>
              <a:ea typeface="Times New Roman" pitchFamily="18" charset="0"/>
              <a:cs typeface="Calibri" pitchFamily="34" charset="0"/>
            </a:endParaRPr>
          </a:p>
          <a:p>
            <a:pPr marL="0" indent="0">
              <a:spcBef>
                <a:spcPct val="0"/>
              </a:spcBef>
              <a:buFont typeface="Arial" charset="0"/>
              <a:buNone/>
              <a:defRPr/>
            </a:pPr>
            <a:endParaRPr lang="fr-FR" sz="1800" dirty="0">
              <a:solidFill>
                <a:prstClr val="black"/>
              </a:solidFill>
              <a:ea typeface="Times New Roman" pitchFamily="18" charset="0"/>
              <a:cs typeface="Calibri" pitchFamily="34" charset="0"/>
            </a:endParaRPr>
          </a:p>
          <a:p>
            <a:pPr>
              <a:spcBef>
                <a:spcPct val="0"/>
              </a:spcBef>
              <a:buFont typeface="Wingdings" pitchFamily="2" charset="2"/>
              <a:buChar char="Ø"/>
              <a:defRPr/>
            </a:pPr>
            <a:r>
              <a:rPr lang="fr-FR" sz="1800" dirty="0">
                <a:solidFill>
                  <a:prstClr val="black"/>
                </a:solidFill>
                <a:cs typeface="Calibri" pitchFamily="34" charset="0"/>
              </a:rPr>
              <a:t>Le quotient respiratoire varie en fonction de la composition en glucides, lipides et protides des aliments consommé par l’animal. </a:t>
            </a:r>
            <a:endParaRPr lang="fr-FR" sz="1800" dirty="0" smtClean="0">
              <a:solidFill>
                <a:prstClr val="black"/>
              </a:solidFill>
              <a:cs typeface="Calibri" pitchFamily="34" charset="0"/>
            </a:endParaRPr>
          </a:p>
          <a:p>
            <a:pPr>
              <a:spcBef>
                <a:spcPct val="0"/>
              </a:spcBef>
              <a:buFont typeface="Wingdings" pitchFamily="2" charset="2"/>
              <a:buChar char="Ø"/>
              <a:defRPr/>
            </a:pPr>
            <a:r>
              <a:rPr lang="fr-FR" sz="1800" dirty="0" smtClean="0">
                <a:solidFill>
                  <a:prstClr val="black"/>
                </a:solidFill>
                <a:cs typeface="Calibri" pitchFamily="34" charset="0"/>
              </a:rPr>
              <a:t>Pour </a:t>
            </a:r>
            <a:r>
              <a:rPr lang="fr-FR" sz="1800" dirty="0">
                <a:solidFill>
                  <a:prstClr val="black"/>
                </a:solidFill>
                <a:cs typeface="Calibri" pitchFamily="34" charset="0"/>
              </a:rPr>
              <a:t>une alimentation mixte, la valeur de </a:t>
            </a:r>
            <a:r>
              <a:rPr lang="fr-FR" sz="1800" b="1" dirty="0">
                <a:solidFill>
                  <a:srgbClr val="FF0000"/>
                </a:solidFill>
                <a:cs typeface="Calibri" pitchFamily="34" charset="0"/>
              </a:rPr>
              <a:t>QR est de 0,82</a:t>
            </a:r>
            <a:r>
              <a:rPr lang="fr-FR" sz="1800" dirty="0">
                <a:solidFill>
                  <a:prstClr val="black"/>
                </a:solidFill>
                <a:cs typeface="Calibri" pitchFamily="34" charset="0"/>
              </a:rPr>
              <a:t>.</a:t>
            </a:r>
            <a:endParaRPr lang="fr-FR" sz="1800" dirty="0">
              <a:solidFill>
                <a:prstClr val="black"/>
              </a:solidFill>
              <a:latin typeface="Arial" charset="0"/>
            </a:endParaRPr>
          </a:p>
        </p:txBody>
      </p:sp>
      <p:pic>
        <p:nvPicPr>
          <p:cNvPr id="7" name="Image 15"/>
          <p:cNvPicPr>
            <a:picLocks noChangeAspect="1" noChangeArrowheads="1"/>
          </p:cNvPicPr>
          <p:nvPr/>
        </p:nvPicPr>
        <p:blipFill>
          <a:blip r:embed="rId2"/>
          <a:srcRect l="3413" t="71707" r="67024" b="22440"/>
          <a:stretch>
            <a:fillRect/>
          </a:stretch>
        </p:blipFill>
        <p:spPr bwMode="auto">
          <a:xfrm>
            <a:off x="153988" y="4179888"/>
            <a:ext cx="4121150" cy="1223962"/>
          </a:xfrm>
          <a:prstGeom prst="rect">
            <a:avLst/>
          </a:prstGeom>
          <a:solidFill>
            <a:schemeClr val="accent6">
              <a:lumMod val="20000"/>
              <a:lumOff val="80000"/>
            </a:schemeClr>
          </a:solidFill>
          <a:ln>
            <a:solidFill>
              <a:schemeClr val="tx1"/>
            </a:solidFill>
          </a:ln>
        </p:spPr>
      </p:pic>
      <p:pic>
        <p:nvPicPr>
          <p:cNvPr id="9" name="Image 9"/>
          <p:cNvPicPr>
            <a:picLocks noChangeAspect="1" noChangeArrowheads="1"/>
          </p:cNvPicPr>
          <p:nvPr/>
        </p:nvPicPr>
        <p:blipFill>
          <a:blip r:embed="rId3">
            <a:extLst>
              <a:ext uri="{28A0092B-C50C-407E-A947-70E740481C1C}">
                <a14:useLocalDpi xmlns:a14="http://schemas.microsoft.com/office/drawing/2010/main" val="0"/>
              </a:ext>
            </a:extLst>
          </a:blip>
          <a:srcRect l="3220" t="73415" r="72292" b="19389"/>
          <a:stretch>
            <a:fillRect/>
          </a:stretch>
        </p:blipFill>
        <p:spPr bwMode="auto">
          <a:xfrm>
            <a:off x="5219700" y="2892425"/>
            <a:ext cx="2952750" cy="1055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512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1000"/>
                                        <p:tgtEl>
                                          <p:spTgt spid="5">
                                            <p:txEl>
                                              <p:pRg st="5" end="5"/>
                                            </p:txEl>
                                          </p:spTgt>
                                        </p:tgtEl>
                                      </p:cBhvr>
                                    </p:animEffect>
                                    <p:anim calcmode="lin" valueType="num">
                                      <p:cBhvr>
                                        <p:cTn id="4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nodeType="clickEffect">
                                  <p:stCondLst>
                                    <p:cond delay="0"/>
                                  </p:stCondLst>
                                  <p:childTnLst>
                                    <p:set>
                                      <p:cBhvr>
                                        <p:cTn id="53" dur="1" fill="hold">
                                          <p:stCondLst>
                                            <p:cond delay="0"/>
                                          </p:stCondLst>
                                        </p:cTn>
                                        <p:tgtEl>
                                          <p:spTgt spid="5">
                                            <p:txEl>
                                              <p:pRg st="9" end="9"/>
                                            </p:txEl>
                                          </p:spTgt>
                                        </p:tgtEl>
                                        <p:attrNameLst>
                                          <p:attrName>style.visibility</p:attrName>
                                        </p:attrNameLst>
                                      </p:cBhvr>
                                      <p:to>
                                        <p:strVal val="visible"/>
                                      </p:to>
                                    </p:set>
                                    <p:animEffect transition="in" filter="fade">
                                      <p:cBhvr>
                                        <p:cTn id="54" dur="1000"/>
                                        <p:tgtEl>
                                          <p:spTgt spid="5">
                                            <p:txEl>
                                              <p:pRg st="9" end="9"/>
                                            </p:txEl>
                                          </p:spTgt>
                                        </p:tgtEl>
                                      </p:cBhvr>
                                    </p:animEffect>
                                    <p:anim calcmode="lin" valueType="num">
                                      <p:cBhvr>
                                        <p:cTn id="5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2" presetClass="entr" presetSubtype="0" fill="hold" nodeType="click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Effect transition="in" filter="fade">
                                      <p:cBhvr>
                                        <p:cTn id="61" dur="1000"/>
                                        <p:tgtEl>
                                          <p:spTgt spid="5">
                                            <p:txEl>
                                              <p:pRg st="10" end="10"/>
                                            </p:txEl>
                                          </p:spTgt>
                                        </p:tgtEl>
                                      </p:cBhvr>
                                    </p:animEffect>
                                    <p:anim calcmode="lin" valueType="num">
                                      <p:cBhvr>
                                        <p:cTn id="62"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42" presetClass="entr" presetSubtype="0" fill="hold" nodeType="clickEffect">
                                  <p:stCondLst>
                                    <p:cond delay="0"/>
                                  </p:stCondLst>
                                  <p:childTnLst>
                                    <p:set>
                                      <p:cBhvr>
                                        <p:cTn id="67" dur="1" fill="hold">
                                          <p:stCondLst>
                                            <p:cond delay="0"/>
                                          </p:stCondLst>
                                        </p:cTn>
                                        <p:tgtEl>
                                          <p:spTgt spid="6">
                                            <p:txEl>
                                              <p:pRg st="0" end="0"/>
                                            </p:txEl>
                                          </p:spTgt>
                                        </p:tgtEl>
                                        <p:attrNameLst>
                                          <p:attrName>style.visibility</p:attrName>
                                        </p:attrNameLst>
                                      </p:cBhvr>
                                      <p:to>
                                        <p:strVal val="visible"/>
                                      </p:to>
                                    </p:set>
                                    <p:animEffect transition="in" filter="fade">
                                      <p:cBhvr>
                                        <p:cTn id="68" dur="1000"/>
                                        <p:tgtEl>
                                          <p:spTgt spid="6">
                                            <p:txEl>
                                              <p:pRg st="0" end="0"/>
                                            </p:txEl>
                                          </p:spTgt>
                                        </p:tgtEl>
                                      </p:cBhvr>
                                    </p:animEffect>
                                    <p:anim calcmode="lin" valueType="num">
                                      <p:cBhvr>
                                        <p:cTn id="6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42" presetClass="entr" presetSubtype="0" fill="hold" nodeType="clickEffect">
                                  <p:stCondLst>
                                    <p:cond delay="0"/>
                                  </p:stCondLst>
                                  <p:childTnLst>
                                    <p:set>
                                      <p:cBhvr>
                                        <p:cTn id="74" dur="1" fill="hold">
                                          <p:stCondLst>
                                            <p:cond delay="0"/>
                                          </p:stCondLst>
                                        </p:cTn>
                                        <p:tgtEl>
                                          <p:spTgt spid="6">
                                            <p:txEl>
                                              <p:pRg st="1" end="1"/>
                                            </p:txEl>
                                          </p:spTgt>
                                        </p:tgtEl>
                                        <p:attrNameLst>
                                          <p:attrName>style.visibility</p:attrName>
                                        </p:attrNameLst>
                                      </p:cBhvr>
                                      <p:to>
                                        <p:strVal val="visible"/>
                                      </p:to>
                                    </p:set>
                                    <p:animEffect transition="in" filter="fade">
                                      <p:cBhvr>
                                        <p:cTn id="75" dur="1000"/>
                                        <p:tgtEl>
                                          <p:spTgt spid="6">
                                            <p:txEl>
                                              <p:pRg st="1" end="1"/>
                                            </p:txEl>
                                          </p:spTgt>
                                        </p:tgtEl>
                                      </p:cBhvr>
                                    </p:animEffect>
                                    <p:anim calcmode="lin" valueType="num">
                                      <p:cBhvr>
                                        <p:cTn id="7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42" presetClass="entr" presetSubtype="0" fill="hold"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1000"/>
                                        <p:tgtEl>
                                          <p:spTgt spid="9"/>
                                        </p:tgtEl>
                                      </p:cBhvr>
                                    </p:animEffect>
                                    <p:anim calcmode="lin" valueType="num">
                                      <p:cBhvr>
                                        <p:cTn id="83" dur="1000" fill="hold"/>
                                        <p:tgtEl>
                                          <p:spTgt spid="9"/>
                                        </p:tgtEl>
                                        <p:attrNameLst>
                                          <p:attrName>ppt_x</p:attrName>
                                        </p:attrNameLst>
                                      </p:cBhvr>
                                      <p:tavLst>
                                        <p:tav tm="0">
                                          <p:val>
                                            <p:strVal val="#ppt_x"/>
                                          </p:val>
                                        </p:tav>
                                        <p:tav tm="100000">
                                          <p:val>
                                            <p:strVal val="#ppt_x"/>
                                          </p:val>
                                        </p:tav>
                                      </p:tavLst>
                                    </p:anim>
                                    <p:anim calcmode="lin" valueType="num">
                                      <p:cBhvr>
                                        <p:cTn id="8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42" presetClass="entr" presetSubtype="0" fill="hold" nodeType="clickEffect">
                                  <p:stCondLst>
                                    <p:cond delay="0"/>
                                  </p:stCondLst>
                                  <p:childTnLst>
                                    <p:set>
                                      <p:cBhvr>
                                        <p:cTn id="88" dur="1" fill="hold">
                                          <p:stCondLst>
                                            <p:cond delay="0"/>
                                          </p:stCondLst>
                                        </p:cTn>
                                        <p:tgtEl>
                                          <p:spTgt spid="6">
                                            <p:txEl>
                                              <p:pRg st="11" end="11"/>
                                            </p:txEl>
                                          </p:spTgt>
                                        </p:tgtEl>
                                        <p:attrNameLst>
                                          <p:attrName>style.visibility</p:attrName>
                                        </p:attrNameLst>
                                      </p:cBhvr>
                                      <p:to>
                                        <p:strVal val="visible"/>
                                      </p:to>
                                    </p:set>
                                    <p:animEffect transition="in" filter="fade">
                                      <p:cBhvr>
                                        <p:cTn id="89" dur="1000"/>
                                        <p:tgtEl>
                                          <p:spTgt spid="6">
                                            <p:txEl>
                                              <p:pRg st="11" end="11"/>
                                            </p:txEl>
                                          </p:spTgt>
                                        </p:tgtEl>
                                      </p:cBhvr>
                                    </p:animEffect>
                                    <p:anim calcmode="lin" valueType="num">
                                      <p:cBhvr>
                                        <p:cTn id="90"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91"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42" presetClass="entr" presetSubtype="0" fill="hold" nodeType="clickEffect">
                                  <p:stCondLst>
                                    <p:cond delay="0"/>
                                  </p:stCondLst>
                                  <p:childTnLst>
                                    <p:set>
                                      <p:cBhvr>
                                        <p:cTn id="95" dur="1" fill="hold">
                                          <p:stCondLst>
                                            <p:cond delay="0"/>
                                          </p:stCondLst>
                                        </p:cTn>
                                        <p:tgtEl>
                                          <p:spTgt spid="6">
                                            <p:txEl>
                                              <p:pRg st="12" end="12"/>
                                            </p:txEl>
                                          </p:spTgt>
                                        </p:tgtEl>
                                        <p:attrNameLst>
                                          <p:attrName>style.visibility</p:attrName>
                                        </p:attrNameLst>
                                      </p:cBhvr>
                                      <p:to>
                                        <p:strVal val="visible"/>
                                      </p:to>
                                    </p:set>
                                    <p:animEffect transition="in" filter="fade">
                                      <p:cBhvr>
                                        <p:cTn id="96" dur="1000"/>
                                        <p:tgtEl>
                                          <p:spTgt spid="6">
                                            <p:txEl>
                                              <p:pRg st="12" end="12"/>
                                            </p:txEl>
                                          </p:spTgt>
                                        </p:tgtEl>
                                      </p:cBhvr>
                                    </p:animEffect>
                                    <p:anim calcmode="lin" valueType="num">
                                      <p:cBhvr>
                                        <p:cTn id="97"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98"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388" y="0"/>
            <a:ext cx="8840787" cy="1354217"/>
          </a:xfrm>
          <a:prstGeom prst="rect">
            <a:avLst/>
          </a:prstGeom>
          <a:solidFill>
            <a:schemeClr val="accent6">
              <a:lumMod val="20000"/>
              <a:lumOff val="80000"/>
            </a:schemeClr>
          </a:solidFill>
          <a:ln>
            <a:solidFill>
              <a:srgbClr val="C00000"/>
            </a:solidFill>
          </a:ln>
        </p:spPr>
        <p:txBody>
          <a:bodyPr>
            <a:spAutoFit/>
          </a:bodyPr>
          <a:lstStyle/>
          <a:p>
            <a:pPr algn="ctr" fontAlgn="base">
              <a:defRPr/>
            </a:pPr>
            <a:r>
              <a:rPr lang="fr-FR" sz="2800" b="1" dirty="0">
                <a:solidFill>
                  <a:srgbClr val="00B050"/>
                </a:solidFill>
                <a:cs typeface="Times New Roman" pitchFamily="18" charset="0"/>
              </a:rPr>
              <a:t>6</a:t>
            </a:r>
            <a:r>
              <a:rPr lang="fr-FR" sz="2800" b="1" dirty="0">
                <a:solidFill>
                  <a:srgbClr val="00B050"/>
                </a:solidFill>
                <a:cs typeface="Times New Roman" pitchFamily="18" charset="0"/>
              </a:rPr>
              <a:t> </a:t>
            </a:r>
            <a:r>
              <a:rPr lang="fr-FR" sz="2800" b="1" dirty="0">
                <a:solidFill>
                  <a:srgbClr val="00B050"/>
                </a:solidFill>
                <a:cs typeface="Times New Roman" pitchFamily="18" charset="0"/>
              </a:rPr>
              <a:t>La libération de l’énergie des nutriments </a:t>
            </a:r>
          </a:p>
          <a:p>
            <a:pPr fontAlgn="base">
              <a:defRPr/>
            </a:pPr>
            <a:r>
              <a:rPr lang="fr-FR" dirty="0">
                <a:solidFill>
                  <a:prstClr val="black"/>
                </a:solidFill>
                <a:ea typeface="Times New Roman"/>
                <a:cs typeface="Times New Roman"/>
              </a:rPr>
              <a:t>L’intensité respiratoire varie particulièrement en fonction de l’activité physique : la respiration est liée à la production d’énergie, c’est-à-dire elle correspond à la libération de l’énergie des nutriments dans l’organisme. </a:t>
            </a:r>
            <a:endParaRPr lang="fr-FR" dirty="0">
              <a:solidFill>
                <a:prstClr val="black"/>
              </a:solidFill>
              <a:ea typeface="Calibri"/>
              <a:cs typeface="Times New Roman"/>
            </a:endParaRPr>
          </a:p>
        </p:txBody>
      </p:sp>
      <p:sp>
        <p:nvSpPr>
          <p:cNvPr id="2" name="Rectangle 1"/>
          <p:cNvSpPr/>
          <p:nvPr/>
        </p:nvSpPr>
        <p:spPr>
          <a:xfrm>
            <a:off x="179388" y="1692275"/>
            <a:ext cx="3590925" cy="1846263"/>
          </a:xfrm>
          <a:prstGeom prst="rect">
            <a:avLst/>
          </a:prstGeom>
          <a:solidFill>
            <a:srgbClr val="FFFF66"/>
          </a:solidFill>
          <a:ln>
            <a:solidFill>
              <a:srgbClr val="C00000"/>
            </a:solidFill>
          </a:ln>
        </p:spPr>
        <p:txBody>
          <a:bodyPr>
            <a:spAutoFit/>
          </a:bodyPr>
          <a:lstStyle/>
          <a:p>
            <a:pPr fontAlgn="base">
              <a:defRPr/>
            </a:pPr>
            <a:r>
              <a:rPr lang="fr-FR" b="1" dirty="0">
                <a:solidFill>
                  <a:srgbClr val="0070C0"/>
                </a:solidFill>
                <a:ea typeface="Times New Roman"/>
                <a:cs typeface="Times New Roman"/>
              </a:rPr>
              <a:t>a- Valeur énergétique des aliments</a:t>
            </a:r>
            <a:endParaRPr lang="fr-FR" dirty="0">
              <a:solidFill>
                <a:srgbClr val="C00000"/>
              </a:solidFill>
              <a:ea typeface="Calibri"/>
              <a:cs typeface="Times New Roman"/>
            </a:endParaRPr>
          </a:p>
          <a:p>
            <a:pPr fontAlgn="base">
              <a:defRPr/>
            </a:pPr>
            <a:r>
              <a:rPr lang="fr-FR" sz="1600" dirty="0">
                <a:solidFill>
                  <a:prstClr val="black"/>
                </a:solidFill>
                <a:ea typeface="Times New Roman"/>
                <a:cs typeface="Times New Roman"/>
              </a:rPr>
              <a:t>C’est l’énergie libérée par l’oxydation complète de molécules de substances organiques.</a:t>
            </a:r>
            <a:endParaRPr lang="fr-FR" sz="1600" dirty="0">
              <a:solidFill>
                <a:prstClr val="black"/>
              </a:solidFill>
              <a:ea typeface="Calibri"/>
              <a:cs typeface="Times New Roman"/>
            </a:endParaRPr>
          </a:p>
          <a:p>
            <a:pPr algn="ctr" fontAlgn="base">
              <a:defRPr/>
            </a:pPr>
            <a:r>
              <a:rPr lang="fr-FR" sz="1600" b="1" dirty="0">
                <a:solidFill>
                  <a:srgbClr val="C00000"/>
                </a:solidFill>
                <a:ea typeface="Times New Roman"/>
                <a:cs typeface="Times New Roman"/>
              </a:rPr>
              <a:t>38 kJ pour 1 g de lipides</a:t>
            </a:r>
          </a:p>
          <a:p>
            <a:pPr algn="ctr" fontAlgn="base">
              <a:defRPr/>
            </a:pPr>
            <a:r>
              <a:rPr lang="fr-FR" sz="1600" b="1" dirty="0">
                <a:solidFill>
                  <a:srgbClr val="C00000"/>
                </a:solidFill>
                <a:ea typeface="Times New Roman"/>
                <a:cs typeface="Times New Roman"/>
              </a:rPr>
              <a:t>  17 kJ pour 1 g de glucides</a:t>
            </a:r>
          </a:p>
          <a:p>
            <a:pPr algn="ctr" fontAlgn="base">
              <a:defRPr/>
            </a:pPr>
            <a:r>
              <a:rPr lang="fr-FR" sz="1600" b="1" dirty="0">
                <a:solidFill>
                  <a:srgbClr val="C00000"/>
                </a:solidFill>
                <a:ea typeface="Times New Roman"/>
                <a:cs typeface="Times New Roman"/>
              </a:rPr>
              <a:t>  17 kJ pour 1 g de protides</a:t>
            </a:r>
          </a:p>
        </p:txBody>
      </p:sp>
      <p:sp>
        <p:nvSpPr>
          <p:cNvPr id="3" name="Rectangle 2"/>
          <p:cNvSpPr/>
          <p:nvPr/>
        </p:nvSpPr>
        <p:spPr>
          <a:xfrm>
            <a:off x="3862388" y="1460500"/>
            <a:ext cx="5157787" cy="2308225"/>
          </a:xfrm>
          <a:prstGeom prst="rect">
            <a:avLst/>
          </a:prstGeom>
          <a:solidFill>
            <a:schemeClr val="accent5">
              <a:lumMod val="20000"/>
              <a:lumOff val="80000"/>
            </a:schemeClr>
          </a:solidFill>
          <a:ln>
            <a:solidFill>
              <a:srgbClr val="0070C0"/>
            </a:solidFill>
          </a:ln>
        </p:spPr>
        <p:txBody>
          <a:bodyPr>
            <a:spAutoFit/>
          </a:bodyPr>
          <a:lstStyle/>
          <a:p>
            <a:pPr fontAlgn="base">
              <a:defRPr/>
            </a:pPr>
            <a:r>
              <a:rPr lang="fr-FR" b="1" dirty="0">
                <a:solidFill>
                  <a:srgbClr val="0070C0"/>
                </a:solidFill>
                <a:latin typeface="Times New Roman"/>
                <a:ea typeface="Times New Roman"/>
                <a:cs typeface="Times New Roman"/>
              </a:rPr>
              <a:t>b- Coefficient </a:t>
            </a:r>
            <a:r>
              <a:rPr lang="fr-FR" b="1" dirty="0">
                <a:solidFill>
                  <a:srgbClr val="0070C0"/>
                </a:solidFill>
                <a:ea typeface="Times New Roman"/>
                <a:cs typeface="Times New Roman"/>
              </a:rPr>
              <a:t>thermique de l’oxygène</a:t>
            </a:r>
            <a:endParaRPr lang="fr-FR" sz="1400" dirty="0">
              <a:solidFill>
                <a:srgbClr val="C00000"/>
              </a:solidFill>
              <a:ea typeface="Calibri"/>
              <a:cs typeface="Times New Roman"/>
            </a:endParaRPr>
          </a:p>
          <a:p>
            <a:pPr fontAlgn="base">
              <a:defRPr/>
            </a:pPr>
            <a:r>
              <a:rPr lang="fr-FR" dirty="0">
                <a:solidFill>
                  <a:prstClr val="black"/>
                </a:solidFill>
                <a:ea typeface="Times New Roman"/>
                <a:cs typeface="Times New Roman"/>
              </a:rPr>
              <a:t>Les bilans chimiques montrent une relation entre l’énergie libérée par l’oxydation d’un aliment et le volume d’oxygène consommé par celui-ci</a:t>
            </a:r>
            <a:r>
              <a:rPr lang="fr-FR" dirty="0">
                <a:solidFill>
                  <a:srgbClr val="C00000"/>
                </a:solidFill>
                <a:ea typeface="Times New Roman"/>
                <a:cs typeface="Times New Roman"/>
              </a:rPr>
              <a:t> : c’est </a:t>
            </a:r>
            <a:r>
              <a:rPr lang="fr-FR" b="1" dirty="0">
                <a:solidFill>
                  <a:srgbClr val="C00000"/>
                </a:solidFill>
                <a:ea typeface="Times New Roman"/>
                <a:cs typeface="Times New Roman"/>
              </a:rPr>
              <a:t>le « coefficient thermique ou énergétique de l’oxygène ». </a:t>
            </a:r>
          </a:p>
          <a:p>
            <a:pPr fontAlgn="base">
              <a:defRPr/>
            </a:pPr>
            <a:r>
              <a:rPr lang="fr-FR" dirty="0">
                <a:solidFill>
                  <a:prstClr val="black"/>
                </a:solidFill>
                <a:ea typeface="Times New Roman"/>
                <a:cs typeface="Times New Roman"/>
              </a:rPr>
              <a:t>Pour une </a:t>
            </a:r>
            <a:r>
              <a:rPr lang="fr-FR" b="1" dirty="0">
                <a:solidFill>
                  <a:prstClr val="black"/>
                </a:solidFill>
                <a:ea typeface="Times New Roman"/>
                <a:cs typeface="Times New Roman"/>
              </a:rPr>
              <a:t>alimentation mixte, </a:t>
            </a:r>
            <a:r>
              <a:rPr lang="fr-FR" dirty="0">
                <a:solidFill>
                  <a:prstClr val="black"/>
                </a:solidFill>
                <a:ea typeface="Times New Roman"/>
                <a:cs typeface="Times New Roman"/>
              </a:rPr>
              <a:t>ce </a:t>
            </a:r>
            <a:r>
              <a:rPr lang="fr-FR" b="1" dirty="0">
                <a:solidFill>
                  <a:prstClr val="black"/>
                </a:solidFill>
                <a:ea typeface="Times New Roman"/>
                <a:cs typeface="Times New Roman"/>
              </a:rPr>
              <a:t>coefficient énergétique</a:t>
            </a:r>
            <a:r>
              <a:rPr lang="fr-FR" dirty="0">
                <a:solidFill>
                  <a:prstClr val="black"/>
                </a:solidFill>
                <a:ea typeface="Times New Roman"/>
                <a:cs typeface="Times New Roman"/>
              </a:rPr>
              <a:t> est de</a:t>
            </a:r>
            <a:r>
              <a:rPr lang="fr-FR" b="1" dirty="0">
                <a:solidFill>
                  <a:prstClr val="black"/>
                </a:solidFill>
                <a:ea typeface="Times New Roman"/>
                <a:cs typeface="Times New Roman"/>
              </a:rPr>
              <a:t> </a:t>
            </a:r>
            <a:r>
              <a:rPr lang="fr-FR" b="1" dirty="0">
                <a:solidFill>
                  <a:srgbClr val="C00000"/>
                </a:solidFill>
                <a:ea typeface="Times New Roman"/>
                <a:cs typeface="Times New Roman"/>
              </a:rPr>
              <a:t>20 kJ/ litre </a:t>
            </a:r>
            <a:r>
              <a:rPr lang="fr-FR" dirty="0">
                <a:solidFill>
                  <a:srgbClr val="C00000"/>
                </a:solidFill>
                <a:ea typeface="Times New Roman"/>
                <a:cs typeface="Times New Roman"/>
              </a:rPr>
              <a:t>d’oxygène consommé.</a:t>
            </a:r>
            <a:endParaRPr lang="fr-FR" sz="1400" dirty="0">
              <a:solidFill>
                <a:srgbClr val="C00000"/>
              </a:solidFill>
              <a:ea typeface="Calibri"/>
              <a:cs typeface="Times New Roman"/>
            </a:endParaRPr>
          </a:p>
        </p:txBody>
      </p:sp>
      <p:sp>
        <p:nvSpPr>
          <p:cNvPr id="5" name="Rectangle 4"/>
          <p:cNvSpPr/>
          <p:nvPr/>
        </p:nvSpPr>
        <p:spPr>
          <a:xfrm>
            <a:off x="179388" y="3883025"/>
            <a:ext cx="8840787" cy="2682875"/>
          </a:xfrm>
          <a:prstGeom prst="rect">
            <a:avLst/>
          </a:prstGeom>
          <a:solidFill>
            <a:schemeClr val="accent2">
              <a:lumMod val="20000"/>
              <a:lumOff val="80000"/>
            </a:schemeClr>
          </a:solidFill>
          <a:ln>
            <a:solidFill>
              <a:srgbClr val="C00000"/>
            </a:solidFill>
          </a:ln>
        </p:spPr>
        <p:txBody>
          <a:bodyPr>
            <a:spAutoFit/>
          </a:bodyPr>
          <a:lstStyle/>
          <a:p>
            <a:pPr fontAlgn="base">
              <a:spcBef>
                <a:spcPts val="240"/>
              </a:spcBef>
              <a:defRPr/>
            </a:pPr>
            <a:r>
              <a:rPr lang="fr-FR" b="1" dirty="0">
                <a:solidFill>
                  <a:srgbClr val="0070C0"/>
                </a:solidFill>
                <a:ea typeface="Times New Roman"/>
                <a:cs typeface="Times New Roman"/>
              </a:rPr>
              <a:t>c- Evaluation du métabolisme d’un animal</a:t>
            </a:r>
            <a:endParaRPr lang="fr-FR" dirty="0">
              <a:solidFill>
                <a:srgbClr val="C00000"/>
              </a:solidFill>
              <a:ea typeface="Calibri"/>
              <a:cs typeface="Times New Roman"/>
            </a:endParaRPr>
          </a:p>
          <a:p>
            <a:pPr fontAlgn="base">
              <a:spcBef>
                <a:spcPts val="240"/>
              </a:spcBef>
              <a:defRPr/>
            </a:pPr>
            <a:r>
              <a:rPr lang="fr-FR" dirty="0">
                <a:solidFill>
                  <a:prstClr val="black"/>
                </a:solidFill>
                <a:ea typeface="Times New Roman"/>
                <a:cs typeface="Times New Roman"/>
              </a:rPr>
              <a:t>Le</a:t>
            </a:r>
            <a:r>
              <a:rPr lang="fr-FR" b="1" dirty="0">
                <a:solidFill>
                  <a:prstClr val="black"/>
                </a:solidFill>
                <a:ea typeface="Times New Roman"/>
                <a:cs typeface="Times New Roman"/>
              </a:rPr>
              <a:t> </a:t>
            </a:r>
            <a:r>
              <a:rPr lang="fr-FR" b="1" dirty="0">
                <a:solidFill>
                  <a:srgbClr val="FF0000"/>
                </a:solidFill>
                <a:ea typeface="Times New Roman"/>
                <a:cs typeface="Times New Roman"/>
              </a:rPr>
              <a:t>métabolisme</a:t>
            </a:r>
            <a:r>
              <a:rPr lang="fr-FR" dirty="0">
                <a:solidFill>
                  <a:prstClr val="black"/>
                </a:solidFill>
                <a:ea typeface="Times New Roman"/>
                <a:cs typeface="Times New Roman"/>
              </a:rPr>
              <a:t>  est la quantité globale d’énergie mise en jeu par ces transformations ou dépense énergétique par l’organisme pendant un temps déterminé</a:t>
            </a:r>
            <a:endParaRPr lang="fr-FR" dirty="0">
              <a:solidFill>
                <a:prstClr val="black"/>
              </a:solidFill>
              <a:ea typeface="Calibri"/>
              <a:cs typeface="Times New Roman"/>
            </a:endParaRPr>
          </a:p>
          <a:p>
            <a:pPr fontAlgn="base">
              <a:spcBef>
                <a:spcPts val="240"/>
              </a:spcBef>
              <a:defRPr/>
            </a:pPr>
            <a:r>
              <a:rPr lang="fr-FR" dirty="0">
                <a:solidFill>
                  <a:prstClr val="black"/>
                </a:solidFill>
                <a:ea typeface="Times New Roman"/>
                <a:cs typeface="Times New Roman"/>
              </a:rPr>
              <a:t>Les</a:t>
            </a:r>
            <a:r>
              <a:rPr lang="fr-FR" b="1" dirty="0">
                <a:solidFill>
                  <a:prstClr val="black"/>
                </a:solidFill>
                <a:ea typeface="Times New Roman"/>
                <a:cs typeface="Times New Roman"/>
              </a:rPr>
              <a:t> </a:t>
            </a:r>
            <a:r>
              <a:rPr lang="fr-FR" b="1" dirty="0">
                <a:solidFill>
                  <a:srgbClr val="FF0000"/>
                </a:solidFill>
                <a:ea typeface="Times New Roman"/>
                <a:cs typeface="Times New Roman"/>
              </a:rPr>
              <a:t>métabolites</a:t>
            </a:r>
            <a:r>
              <a:rPr lang="fr-FR" b="1" dirty="0">
                <a:solidFill>
                  <a:prstClr val="black"/>
                </a:solidFill>
                <a:ea typeface="Times New Roman"/>
                <a:cs typeface="Times New Roman"/>
              </a:rPr>
              <a:t> </a:t>
            </a:r>
            <a:r>
              <a:rPr lang="fr-FR" dirty="0">
                <a:solidFill>
                  <a:prstClr val="black"/>
                </a:solidFill>
                <a:ea typeface="Times New Roman"/>
                <a:cs typeface="Times New Roman"/>
              </a:rPr>
              <a:t>sont </a:t>
            </a:r>
            <a:r>
              <a:rPr lang="fr-FR" b="1" dirty="0">
                <a:solidFill>
                  <a:prstClr val="black"/>
                </a:solidFill>
                <a:ea typeface="Times New Roman"/>
                <a:cs typeface="Times New Roman"/>
              </a:rPr>
              <a:t>les nutriments organiques </a:t>
            </a:r>
            <a:r>
              <a:rPr lang="fr-FR" dirty="0">
                <a:solidFill>
                  <a:prstClr val="black"/>
                </a:solidFill>
                <a:ea typeface="Times New Roman"/>
                <a:cs typeface="Times New Roman"/>
              </a:rPr>
              <a:t>(lipides : acide gras et glycérol, protides : acides aminés et glucides : oses) qui interviennent dans le métabolisme cellulaire.</a:t>
            </a:r>
            <a:endParaRPr lang="fr-FR" dirty="0">
              <a:solidFill>
                <a:prstClr val="black"/>
              </a:solidFill>
              <a:ea typeface="Calibri"/>
              <a:cs typeface="Times New Roman"/>
            </a:endParaRPr>
          </a:p>
          <a:p>
            <a:pPr fontAlgn="base">
              <a:spcBef>
                <a:spcPts val="240"/>
              </a:spcBef>
              <a:defRPr/>
            </a:pPr>
            <a:r>
              <a:rPr lang="fr-FR" dirty="0">
                <a:solidFill>
                  <a:prstClr val="black"/>
                </a:solidFill>
                <a:ea typeface="Times New Roman"/>
                <a:cs typeface="Times New Roman"/>
              </a:rPr>
              <a:t>La quantité d’</a:t>
            </a:r>
            <a:r>
              <a:rPr lang="fr-FR" b="1" dirty="0">
                <a:solidFill>
                  <a:prstClr val="black"/>
                </a:solidFill>
                <a:ea typeface="Times New Roman"/>
                <a:cs typeface="Times New Roman"/>
              </a:rPr>
              <a:t>énergie libérée </a:t>
            </a:r>
            <a:r>
              <a:rPr lang="fr-FR" dirty="0">
                <a:solidFill>
                  <a:prstClr val="black"/>
                </a:solidFill>
                <a:ea typeface="Times New Roman"/>
                <a:cs typeface="Times New Roman"/>
              </a:rPr>
              <a:t>par les phénomènes respiratoires correspond à l’ensemble des </a:t>
            </a:r>
            <a:r>
              <a:rPr lang="fr-FR" b="1" dirty="0">
                <a:solidFill>
                  <a:prstClr val="black"/>
                </a:solidFill>
                <a:ea typeface="Times New Roman"/>
                <a:cs typeface="Times New Roman"/>
              </a:rPr>
              <a:t>dépenses énergétiques </a:t>
            </a:r>
            <a:r>
              <a:rPr lang="fr-FR" dirty="0">
                <a:solidFill>
                  <a:prstClr val="black"/>
                </a:solidFill>
                <a:ea typeface="Times New Roman"/>
                <a:cs typeface="Times New Roman"/>
              </a:rPr>
              <a:t>de l’organisme considéré</a:t>
            </a:r>
            <a:r>
              <a:rPr lang="fr-FR" b="1" dirty="0">
                <a:solidFill>
                  <a:prstClr val="black"/>
                </a:solidFill>
                <a:ea typeface="Times New Roman"/>
                <a:cs typeface="Times New Roman"/>
              </a:rPr>
              <a:t>  </a:t>
            </a:r>
          </a:p>
          <a:p>
            <a:pPr fontAlgn="base">
              <a:spcBef>
                <a:spcPts val="240"/>
              </a:spcBef>
              <a:defRPr/>
            </a:pPr>
            <a:endParaRPr lang="fr-FR" b="1" dirty="0">
              <a:solidFill>
                <a:prstClr val="black"/>
              </a:solidFill>
              <a:ea typeface="Times New Roman"/>
              <a:cs typeface="Times New Roman"/>
            </a:endParaRPr>
          </a:p>
          <a:p>
            <a:pPr fontAlgn="base">
              <a:spcBef>
                <a:spcPts val="240"/>
              </a:spcBef>
              <a:defRPr/>
            </a:pPr>
            <a:endParaRPr lang="fr-FR" sz="1600" b="1" dirty="0">
              <a:solidFill>
                <a:prstClr val="black"/>
              </a:solidFill>
              <a:ea typeface="Times New Roman"/>
              <a:cs typeface="Times New Roman"/>
            </a:endParaRPr>
          </a:p>
        </p:txBody>
      </p:sp>
      <p:sp>
        <p:nvSpPr>
          <p:cNvPr id="7" name="ZoneTexte 6"/>
          <p:cNvSpPr txBox="1">
            <a:spLocks noChangeArrowheads="1"/>
          </p:cNvSpPr>
          <p:nvPr/>
        </p:nvSpPr>
        <p:spPr bwMode="auto">
          <a:xfrm>
            <a:off x="179388" y="6030913"/>
            <a:ext cx="8748712" cy="400050"/>
          </a:xfrm>
          <a:prstGeom prst="rect">
            <a:avLst/>
          </a:prstGeom>
          <a:solidFill>
            <a:srgbClr val="FF99FF"/>
          </a:solidFill>
          <a:ln w="12700">
            <a:solidFill>
              <a:srgbClr val="FF0000"/>
            </a:solidFill>
            <a:miter lim="800000"/>
            <a:headEnd/>
            <a:tailEnd/>
          </a:ln>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ts val="238"/>
              </a:spcBef>
              <a:spcAft>
                <a:spcPct val="0"/>
              </a:spcAft>
            </a:pPr>
            <a:r>
              <a:rPr lang="fr-FR" sz="2000" b="1">
                <a:solidFill>
                  <a:srgbClr val="FF0000"/>
                </a:solidFill>
                <a:cs typeface="Times New Roman" pitchFamily="18" charset="0"/>
              </a:rPr>
              <a:t>métabolisme  animal=  vol. d’oxygène absorbé  x coef. énergétique de l’oxygène</a:t>
            </a:r>
          </a:p>
        </p:txBody>
      </p:sp>
    </p:spTree>
    <p:extLst>
      <p:ext uri="{BB962C8B-B14F-4D97-AF65-F5344CB8AC3E}">
        <p14:creationId xmlns:p14="http://schemas.microsoft.com/office/powerpoint/2010/main" val="1141663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39552" y="-17837"/>
            <a:ext cx="8229600" cy="561975"/>
          </a:xfrm>
        </p:spPr>
        <p:txBody>
          <a:bodyPr/>
          <a:lstStyle/>
          <a:p>
            <a:pPr eaLnBrk="1" hangingPunct="1">
              <a:lnSpc>
                <a:spcPct val="150000"/>
              </a:lnSpc>
              <a:spcBef>
                <a:spcPts val="238"/>
              </a:spcBef>
              <a:spcAft>
                <a:spcPts val="238"/>
              </a:spcAft>
            </a:pPr>
            <a:r>
              <a:rPr lang="fr-FR" sz="2800" b="1" dirty="0" smtClean="0">
                <a:solidFill>
                  <a:srgbClr val="00B050"/>
                </a:solidFill>
                <a:latin typeface="Calibri" pitchFamily="34" charset="0"/>
                <a:ea typeface="+mn-ea"/>
                <a:cs typeface="Times New Roman" pitchFamily="18" charset="0"/>
              </a:rPr>
              <a:t>7- </a:t>
            </a:r>
            <a:r>
              <a:rPr lang="fr-FR" sz="2800" b="1" dirty="0">
                <a:solidFill>
                  <a:srgbClr val="00B050"/>
                </a:solidFill>
                <a:latin typeface="Calibri" pitchFamily="34" charset="0"/>
                <a:ea typeface="+mn-ea"/>
                <a:cs typeface="Times New Roman" pitchFamily="18" charset="0"/>
              </a:rPr>
              <a:t>Mécanisme biochimique de la libération d’énergie </a:t>
            </a:r>
          </a:p>
        </p:txBody>
      </p:sp>
      <p:sp>
        <p:nvSpPr>
          <p:cNvPr id="6" name="Espace réservé du contenu 5"/>
          <p:cNvSpPr>
            <a:spLocks noGrp="1"/>
          </p:cNvSpPr>
          <p:nvPr>
            <p:ph sz="half" idx="2"/>
          </p:nvPr>
        </p:nvSpPr>
        <p:spPr>
          <a:xfrm>
            <a:off x="4713288" y="528638"/>
            <a:ext cx="4316412" cy="6237287"/>
          </a:xfrm>
          <a:solidFill>
            <a:schemeClr val="accent6">
              <a:lumMod val="20000"/>
              <a:lumOff val="80000"/>
            </a:schemeClr>
          </a:solidFill>
          <a:ln>
            <a:solidFill>
              <a:srgbClr val="C00000"/>
            </a:solidFill>
          </a:ln>
        </p:spPr>
        <p:txBody>
          <a:bodyPr/>
          <a:lstStyle/>
          <a:p>
            <a:pPr marL="0" indent="0" eaLnBrk="1" hangingPunct="1">
              <a:spcBef>
                <a:spcPts val="240"/>
              </a:spcBef>
              <a:spcAft>
                <a:spcPts val="240"/>
              </a:spcAft>
              <a:buFont typeface="Arial" charset="0"/>
              <a:buNone/>
              <a:defRPr/>
            </a:pPr>
            <a:r>
              <a:rPr lang="fr-FR" sz="2000" dirty="0">
                <a:solidFill>
                  <a:prstClr val="black"/>
                </a:solidFill>
                <a:ea typeface="Times New Roman"/>
                <a:cs typeface="Times New Roman"/>
              </a:rPr>
              <a:t>En fait, </a:t>
            </a:r>
            <a:r>
              <a:rPr lang="fr-FR" sz="2000" b="1" dirty="0">
                <a:solidFill>
                  <a:srgbClr val="FF0000"/>
                </a:solidFill>
                <a:ea typeface="Times New Roman"/>
                <a:cs typeface="Times New Roman"/>
              </a:rPr>
              <a:t>la respiration </a:t>
            </a:r>
            <a:r>
              <a:rPr lang="fr-FR" sz="2000" dirty="0">
                <a:solidFill>
                  <a:prstClr val="black"/>
                </a:solidFill>
                <a:ea typeface="Times New Roman"/>
                <a:cs typeface="Times New Roman"/>
              </a:rPr>
              <a:t>est une oxydation, mais c’</a:t>
            </a:r>
            <a:r>
              <a:rPr lang="fr-FR" sz="2000" b="1" dirty="0">
                <a:solidFill>
                  <a:prstClr val="black"/>
                </a:solidFill>
                <a:ea typeface="Times New Roman"/>
                <a:cs typeface="Times New Roman"/>
              </a:rPr>
              <a:t>est une </a:t>
            </a:r>
            <a:r>
              <a:rPr lang="fr-FR" sz="2000" b="1" u="sng" dirty="0">
                <a:solidFill>
                  <a:srgbClr val="FF0000"/>
                </a:solidFill>
                <a:ea typeface="Times New Roman"/>
                <a:cs typeface="Times New Roman"/>
              </a:rPr>
              <a:t>oxydation par déshydrogénation des métabolites </a:t>
            </a:r>
            <a:r>
              <a:rPr lang="fr-FR" sz="2000" b="1" u="sng" dirty="0">
                <a:solidFill>
                  <a:prstClr val="black"/>
                </a:solidFill>
                <a:ea typeface="Times New Roman"/>
                <a:cs typeface="Times New Roman"/>
              </a:rPr>
              <a:t>;</a:t>
            </a:r>
            <a:r>
              <a:rPr lang="fr-FR" sz="2000" dirty="0">
                <a:solidFill>
                  <a:prstClr val="black"/>
                </a:solidFill>
                <a:ea typeface="Times New Roman"/>
                <a:cs typeface="Times New Roman"/>
              </a:rPr>
              <a:t> catalysée par</a:t>
            </a:r>
          </a:p>
          <a:p>
            <a:pPr eaLnBrk="1" hangingPunct="1">
              <a:spcBef>
                <a:spcPts val="0"/>
              </a:spcBef>
              <a:spcAft>
                <a:spcPts val="0"/>
              </a:spcAft>
              <a:buFont typeface="Wingdings" pitchFamily="2" charset="2"/>
              <a:buChar char="Ø"/>
              <a:defRPr/>
            </a:pPr>
            <a:r>
              <a:rPr lang="fr-FR" sz="2000" dirty="0">
                <a:solidFill>
                  <a:prstClr val="black"/>
                </a:solidFill>
                <a:ea typeface="Times New Roman"/>
                <a:cs typeface="Times New Roman"/>
              </a:rPr>
              <a:t> les</a:t>
            </a:r>
            <a:r>
              <a:rPr lang="fr-FR" sz="2000" dirty="0">
                <a:solidFill>
                  <a:srgbClr val="00B050"/>
                </a:solidFill>
                <a:ea typeface="Times New Roman"/>
                <a:cs typeface="Times New Roman"/>
              </a:rPr>
              <a:t> </a:t>
            </a:r>
            <a:r>
              <a:rPr lang="fr-FR" sz="2000" b="1" dirty="0">
                <a:solidFill>
                  <a:srgbClr val="00B050"/>
                </a:solidFill>
                <a:ea typeface="Times New Roman"/>
                <a:cs typeface="Times New Roman"/>
              </a:rPr>
              <a:t>déshydrogénases</a:t>
            </a:r>
            <a:r>
              <a:rPr lang="fr-FR" sz="2000" dirty="0">
                <a:solidFill>
                  <a:prstClr val="black"/>
                </a:solidFill>
                <a:ea typeface="Times New Roman"/>
                <a:cs typeface="Times New Roman"/>
              </a:rPr>
              <a:t>, produit des protons et des électrons qui alimentent une chaîne d’oxydo-réduction au cours de laquelle </a:t>
            </a:r>
            <a:r>
              <a:rPr lang="fr-FR" sz="2000" b="1" dirty="0">
                <a:solidFill>
                  <a:prstClr val="black"/>
                </a:solidFill>
                <a:ea typeface="Times New Roman"/>
                <a:cs typeface="Times New Roman"/>
              </a:rPr>
              <a:t>l’énergie  libérée se trouve investie dans des molécules d’ATP ; </a:t>
            </a:r>
            <a:r>
              <a:rPr lang="fr-FR" sz="2000" dirty="0">
                <a:solidFill>
                  <a:prstClr val="black"/>
                </a:solidFill>
                <a:ea typeface="Times New Roman"/>
                <a:cs typeface="Times New Roman"/>
              </a:rPr>
              <a:t>l</a:t>
            </a:r>
            <a:r>
              <a:rPr lang="fr-FR" sz="2000" b="1" dirty="0">
                <a:solidFill>
                  <a:prstClr val="black"/>
                </a:solidFill>
                <a:ea typeface="Times New Roman"/>
                <a:cs typeface="Times New Roman"/>
              </a:rPr>
              <a:t>’accepteur final </a:t>
            </a:r>
            <a:r>
              <a:rPr lang="fr-FR" sz="2000" dirty="0">
                <a:solidFill>
                  <a:prstClr val="black"/>
                </a:solidFill>
                <a:ea typeface="Times New Roman"/>
                <a:cs typeface="Times New Roman"/>
              </a:rPr>
              <a:t>des électrons est </a:t>
            </a:r>
            <a:r>
              <a:rPr lang="fr-FR" sz="2000" b="1" dirty="0">
                <a:solidFill>
                  <a:prstClr val="black"/>
                </a:solidFill>
                <a:ea typeface="Times New Roman"/>
                <a:cs typeface="Times New Roman"/>
              </a:rPr>
              <a:t>l’oxygène absorbé</a:t>
            </a:r>
            <a:r>
              <a:rPr lang="fr-FR" sz="2000" dirty="0">
                <a:solidFill>
                  <a:prstClr val="black"/>
                </a:solidFill>
                <a:ea typeface="Times New Roman"/>
                <a:cs typeface="Times New Roman"/>
              </a:rPr>
              <a:t> : les ions O</a:t>
            </a:r>
            <a:r>
              <a:rPr lang="fr-FR" sz="2000" baseline="30000" dirty="0">
                <a:solidFill>
                  <a:prstClr val="black"/>
                </a:solidFill>
                <a:ea typeface="Times New Roman"/>
                <a:cs typeface="Times New Roman"/>
              </a:rPr>
              <a:t>2-</a:t>
            </a:r>
            <a:r>
              <a:rPr lang="fr-FR" sz="2000" dirty="0">
                <a:solidFill>
                  <a:prstClr val="black"/>
                </a:solidFill>
                <a:ea typeface="Times New Roman"/>
                <a:cs typeface="Times New Roman"/>
              </a:rPr>
              <a:t> produits se combinent aux protons pour donner de l’</a:t>
            </a:r>
            <a:r>
              <a:rPr lang="fr-FR" sz="2000" b="1" dirty="0">
                <a:solidFill>
                  <a:srgbClr val="C00000"/>
                </a:solidFill>
                <a:ea typeface="Times New Roman"/>
                <a:cs typeface="Times New Roman"/>
              </a:rPr>
              <a:t>eau </a:t>
            </a:r>
            <a:r>
              <a:rPr lang="fr-FR" sz="2000" dirty="0">
                <a:solidFill>
                  <a:prstClr val="black"/>
                </a:solidFill>
                <a:ea typeface="Times New Roman"/>
                <a:cs typeface="Times New Roman"/>
              </a:rPr>
              <a:t>(</a:t>
            </a:r>
            <a:r>
              <a:rPr lang="fr-FR" sz="2000" b="1" dirty="0">
                <a:solidFill>
                  <a:srgbClr val="0070C0"/>
                </a:solidFill>
                <a:ea typeface="Times New Roman"/>
                <a:cs typeface="Times New Roman"/>
              </a:rPr>
              <a:t>premier déchet de la respiration.)</a:t>
            </a:r>
            <a:endParaRPr lang="fr-FR" sz="2000" b="1" dirty="0">
              <a:solidFill>
                <a:srgbClr val="0070C0"/>
              </a:solidFill>
              <a:ea typeface="Calibri"/>
              <a:cs typeface="Times New Roman"/>
            </a:endParaRPr>
          </a:p>
          <a:p>
            <a:pPr eaLnBrk="1" hangingPunct="1">
              <a:spcBef>
                <a:spcPts val="0"/>
              </a:spcBef>
              <a:spcAft>
                <a:spcPts val="0"/>
              </a:spcAft>
              <a:buFont typeface="Wingdings" pitchFamily="2" charset="2"/>
              <a:buChar char="Ø"/>
              <a:defRPr/>
            </a:pPr>
            <a:r>
              <a:rPr lang="fr-FR" sz="2000" dirty="0">
                <a:solidFill>
                  <a:prstClr val="black"/>
                </a:solidFill>
                <a:ea typeface="Times New Roman"/>
                <a:cs typeface="Times New Roman"/>
              </a:rPr>
              <a:t> parallèlement, des </a:t>
            </a:r>
            <a:r>
              <a:rPr lang="fr-FR" sz="2000" b="1" dirty="0">
                <a:solidFill>
                  <a:srgbClr val="00B050"/>
                </a:solidFill>
                <a:ea typeface="Times New Roman"/>
                <a:cs typeface="Times New Roman"/>
              </a:rPr>
              <a:t>décarboxylases</a:t>
            </a:r>
            <a:r>
              <a:rPr lang="fr-FR" sz="2000" dirty="0">
                <a:solidFill>
                  <a:prstClr val="black"/>
                </a:solidFill>
                <a:ea typeface="Times New Roman"/>
                <a:cs typeface="Times New Roman"/>
              </a:rPr>
              <a:t> arrachent au substrat le carbone et les oxygènes pour produire du </a:t>
            </a:r>
            <a:r>
              <a:rPr lang="fr-FR" sz="2000" b="1" dirty="0">
                <a:solidFill>
                  <a:srgbClr val="C00000"/>
                </a:solidFill>
                <a:ea typeface="Times New Roman"/>
                <a:cs typeface="Times New Roman"/>
              </a:rPr>
              <a:t>dioxyde de carbone</a:t>
            </a:r>
            <a:r>
              <a:rPr lang="fr-FR" sz="2000" dirty="0">
                <a:solidFill>
                  <a:prstClr val="black"/>
                </a:solidFill>
                <a:ea typeface="Times New Roman"/>
                <a:cs typeface="Times New Roman"/>
              </a:rPr>
              <a:t>, (</a:t>
            </a:r>
            <a:r>
              <a:rPr lang="fr-FR" sz="2000" b="1" dirty="0">
                <a:solidFill>
                  <a:srgbClr val="0070C0"/>
                </a:solidFill>
                <a:ea typeface="Times New Roman"/>
                <a:cs typeface="Times New Roman"/>
              </a:rPr>
              <a:t>deuxième  déchet de la respiration).</a:t>
            </a:r>
            <a:endParaRPr lang="fr-FR" sz="2000" b="1" dirty="0">
              <a:solidFill>
                <a:srgbClr val="0070C0"/>
              </a:solidFill>
              <a:ea typeface="Calibri"/>
              <a:cs typeface="Times New Roman"/>
            </a:endParaRPr>
          </a:p>
          <a:p>
            <a:pPr marL="0" indent="0" eaLnBrk="1" hangingPunct="1">
              <a:spcBef>
                <a:spcPts val="0"/>
              </a:spcBef>
              <a:spcAft>
                <a:spcPts val="0"/>
              </a:spcAft>
              <a:buFont typeface="Arial" charset="0"/>
              <a:buNone/>
              <a:defRPr/>
            </a:pPr>
            <a:r>
              <a:rPr lang="fr-FR" sz="2000" b="1" dirty="0">
                <a:solidFill>
                  <a:prstClr val="black"/>
                </a:solidFill>
                <a:ea typeface="Times New Roman"/>
                <a:cs typeface="Times New Roman"/>
              </a:rPr>
              <a:t>                              </a:t>
            </a:r>
            <a:endParaRPr lang="fr-FR" sz="2000" dirty="0">
              <a:solidFill>
                <a:prstClr val="black"/>
              </a:solidFill>
              <a:ea typeface="Calibri"/>
              <a:cs typeface="Times New Roman"/>
            </a:endParaRPr>
          </a:p>
        </p:txBody>
      </p:sp>
      <p:pic>
        <p:nvPicPr>
          <p:cNvPr id="7" name="Espace réservé du contenu 6"/>
          <p:cNvPicPr>
            <a:picLocks noGrp="1"/>
          </p:cNvPicPr>
          <p:nvPr>
            <p:ph sz="half" idx="1"/>
          </p:nvPr>
        </p:nvPicPr>
        <p:blipFill>
          <a:blip r:embed="rId2">
            <a:extLst>
              <a:ext uri="{28A0092B-C50C-407E-A947-70E740481C1C}">
                <a14:useLocalDpi xmlns:a14="http://schemas.microsoft.com/office/drawing/2010/main" val="0"/>
              </a:ext>
            </a:extLst>
          </a:blip>
          <a:srcRect l="18732" t="18903" r="9071" b="7927"/>
          <a:stretch>
            <a:fillRect/>
          </a:stretch>
        </p:blipFill>
        <p:spPr>
          <a:xfrm>
            <a:off x="179388" y="692150"/>
            <a:ext cx="4248150" cy="5689600"/>
          </a:xfrm>
        </p:spPr>
      </p:pic>
    </p:spTree>
    <p:extLst>
      <p:ext uri="{BB962C8B-B14F-4D97-AF65-F5344CB8AC3E}">
        <p14:creationId xmlns:p14="http://schemas.microsoft.com/office/powerpoint/2010/main" val="2953696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bg/>
                                          </p:spTgt>
                                        </p:tgtEl>
                                        <p:attrNameLst>
                                          <p:attrName>style.visibility</p:attrName>
                                        </p:attrNameLst>
                                      </p:cBhvr>
                                      <p:to>
                                        <p:strVal val="visible"/>
                                      </p:to>
                                    </p:set>
                                    <p:animEffect transition="in" filter="fade">
                                      <p:cBhvr>
                                        <p:cTn id="21" dur="1000"/>
                                        <p:tgtEl>
                                          <p:spTgt spid="6">
                                            <p:bg/>
                                          </p:spTgt>
                                        </p:tgtEl>
                                      </p:cBhvr>
                                    </p:animEffect>
                                    <p:anim calcmode="lin" valueType="num">
                                      <p:cBhvr>
                                        <p:cTn id="22" dur="1000" fill="hold"/>
                                        <p:tgtEl>
                                          <p:spTgt spid="6">
                                            <p:bg/>
                                          </p:spTgt>
                                        </p:tgtEl>
                                        <p:attrNameLst>
                                          <p:attrName>ppt_x</p:attrName>
                                        </p:attrNameLst>
                                      </p:cBhvr>
                                      <p:tavLst>
                                        <p:tav tm="0">
                                          <p:val>
                                            <p:strVal val="#ppt_x"/>
                                          </p:val>
                                        </p:tav>
                                        <p:tav tm="100000">
                                          <p:val>
                                            <p:strVal val="#ppt_x"/>
                                          </p:val>
                                        </p:tav>
                                      </p:tavLst>
                                    </p:anim>
                                    <p:anim calcmode="lin" valueType="num">
                                      <p:cBhvr>
                                        <p:cTn id="23"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1000"/>
                                        <p:tgtEl>
                                          <p:spTgt spid="6">
                                            <p:txEl>
                                              <p:pRg st="1" end="1"/>
                                            </p:txEl>
                                          </p:spTgt>
                                        </p:tgtEl>
                                      </p:cBhvr>
                                    </p:animEffect>
                                    <p:anim calcmode="lin" valueType="num">
                                      <p:cBhvr>
                                        <p:cTn id="3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1000"/>
                                        <p:tgtEl>
                                          <p:spTgt spid="6">
                                            <p:txEl>
                                              <p:pRg st="2" end="2"/>
                                            </p:txEl>
                                          </p:spTgt>
                                        </p:tgtEl>
                                      </p:cBhvr>
                                    </p:animEffect>
                                    <p:anim calcmode="lin" valueType="num">
                                      <p:cBhvr>
                                        <p:cTn id="4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576</Words>
  <Application>Microsoft Office PowerPoint</Application>
  <PresentationFormat>Affichage à l'écran (4:3)</PresentationFormat>
  <Paragraphs>87</Paragraphs>
  <Slides>7</Slides>
  <Notes>0</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1_Thème Office</vt:lpstr>
      <vt:lpstr>Présentation PowerPoint</vt:lpstr>
      <vt:lpstr>Présentation PowerPoint</vt:lpstr>
      <vt:lpstr>Présentation PowerPoint</vt:lpstr>
      <vt:lpstr>Présentation PowerPoint</vt:lpstr>
      <vt:lpstr> 5 Mesure des échanges gazeux respiratoire</vt:lpstr>
      <vt:lpstr>Présentation PowerPoint</vt:lpstr>
      <vt:lpstr>7- Mécanisme biochimique de la libération d’énergie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RASOJIVOLA Eugène</dc:creator>
  <cp:lastModifiedBy>RASOJIVOLA Eugène</cp:lastModifiedBy>
  <cp:revision>1</cp:revision>
  <dcterms:created xsi:type="dcterms:W3CDTF">2018-10-12T03:23:47Z</dcterms:created>
  <dcterms:modified xsi:type="dcterms:W3CDTF">2018-10-12T03:25:38Z</dcterms:modified>
</cp:coreProperties>
</file>