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6" r:id="rId3"/>
    <p:sldId id="265" r:id="rId4"/>
    <p:sldId id="257" r:id="rId5"/>
    <p:sldId id="258" r:id="rId6"/>
    <p:sldId id="259" r:id="rId7"/>
    <p:sldId id="263" r:id="rId8"/>
    <p:sldId id="260" r:id="rId9"/>
    <p:sldId id="261" r:id="rId10"/>
    <p:sldId id="262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74A95-F668-4F9E-A214-3731D8212C2C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557A6-7E8A-45A5-95C6-82F70C6CAB6F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557A6-7E8A-45A5-95C6-82F70C6CAB6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557A6-7E8A-45A5-95C6-82F70C6CAB6F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94BE-59D2-44F4-82A3-482302107F75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A99A-BB4B-4399-A877-1EDDCACE2D9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94BE-59D2-44F4-82A3-482302107F75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A99A-BB4B-4399-A877-1EDDCACE2D9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94BE-59D2-44F4-82A3-482302107F75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A99A-BB4B-4399-A877-1EDDCACE2D9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94BE-59D2-44F4-82A3-482302107F75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A99A-BB4B-4399-A877-1EDDCACE2D9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94BE-59D2-44F4-82A3-482302107F75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A99A-BB4B-4399-A877-1EDDCACE2D9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94BE-59D2-44F4-82A3-482302107F75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A99A-BB4B-4399-A877-1EDDCACE2D9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94BE-59D2-44F4-82A3-482302107F75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A99A-BB4B-4399-A877-1EDDCACE2D9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94BE-59D2-44F4-82A3-482302107F75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A99A-BB4B-4399-A877-1EDDCACE2D9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94BE-59D2-44F4-82A3-482302107F75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A99A-BB4B-4399-A877-1EDDCACE2D9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94BE-59D2-44F4-82A3-482302107F75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A99A-BB4B-4399-A877-1EDDCACE2D9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94BE-59D2-44F4-82A3-482302107F75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5A99A-BB4B-4399-A877-1EDDCACE2D9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A94BE-59D2-44F4-82A3-482302107F75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5A99A-BB4B-4399-A877-1EDDCACE2D9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/>
          <a:lstStyle/>
          <a:p>
            <a:r>
              <a:rPr lang="en-US" b="1" dirty="0" smtClean="0"/>
              <a:t>Les esters carboxyliques</a:t>
            </a:r>
            <a:endParaRPr lang="en-US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blackGray">
          <a:xfrm>
            <a:off x="1357290" y="307181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1- Définition et nomenclature 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2-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Présentation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3- Applications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</a:t>
            </a:r>
            <a:r>
              <a:rPr lang="en-US" dirty="0" err="1" smtClean="0"/>
              <a:t>entoure</a:t>
            </a:r>
            <a:r>
              <a:rPr lang="en-US" dirty="0" smtClean="0"/>
              <a:t> le groupe fonctionnel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000240"/>
            <a:ext cx="4730649" cy="352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Exemple</a:t>
            </a:r>
            <a:r>
              <a:rPr lang="en-US" sz="3200" b="1" dirty="0" smtClean="0"/>
              <a:t> 3: </a:t>
            </a:r>
            <a:r>
              <a:rPr lang="en-US" sz="3200" b="1" dirty="0" err="1" smtClean="0"/>
              <a:t>Éthanoate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d’hexyle</a:t>
            </a:r>
            <a:endParaRPr lang="en-US" sz="3200" b="1" dirty="0"/>
          </a:p>
        </p:txBody>
      </p:sp>
      <p:pic>
        <p:nvPicPr>
          <p:cNvPr id="3074" name="Picture 2" descr="C:\Users\ASUS\Pictures\dess[n\ethanoate d'hexyle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571744"/>
            <a:ext cx="5367168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Exemple</a:t>
            </a:r>
            <a:r>
              <a:rPr lang="en-US" dirty="0" smtClean="0"/>
              <a:t> 3: </a:t>
            </a:r>
            <a:r>
              <a:rPr lang="en-US" dirty="0" err="1" smtClean="0"/>
              <a:t>Éthanoate</a:t>
            </a:r>
            <a:r>
              <a:rPr lang="en-US" dirty="0" smtClean="0"/>
              <a:t> </a:t>
            </a:r>
            <a:r>
              <a:rPr lang="en-US" dirty="0" err="1" smtClean="0"/>
              <a:t>d’hexyle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43372" y="1600200"/>
            <a:ext cx="4543428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Nom </a:t>
            </a:r>
            <a:r>
              <a:rPr lang="en-US" sz="2800" dirty="0" err="1" smtClean="0"/>
              <a:t>usuel</a:t>
            </a:r>
            <a:r>
              <a:rPr lang="en-US" sz="2800" dirty="0" smtClean="0"/>
              <a:t>: </a:t>
            </a:r>
            <a:r>
              <a:rPr lang="en-US" sz="2800" dirty="0" err="1" smtClean="0"/>
              <a:t>acétate</a:t>
            </a:r>
            <a:r>
              <a:rPr lang="en-US" sz="2800" dirty="0" smtClean="0"/>
              <a:t> </a:t>
            </a:r>
            <a:r>
              <a:rPr lang="en-US" sz="2800" dirty="0" err="1" smtClean="0"/>
              <a:t>d’hexyle</a:t>
            </a:r>
            <a:endParaRPr lang="en-US" sz="2800" dirty="0" smtClean="0"/>
          </a:p>
          <a:p>
            <a:r>
              <a:rPr lang="en-US" sz="2800" dirty="0" smtClean="0"/>
              <a:t>Nom </a:t>
            </a:r>
            <a:r>
              <a:rPr lang="en-US" sz="2800" dirty="0" err="1" smtClean="0"/>
              <a:t>officiel</a:t>
            </a:r>
            <a:r>
              <a:rPr lang="en-US" sz="2800" dirty="0" smtClean="0"/>
              <a:t>: </a:t>
            </a:r>
            <a:r>
              <a:rPr lang="en-US" sz="2800" dirty="0" err="1" smtClean="0"/>
              <a:t>éthanoate</a:t>
            </a:r>
            <a:r>
              <a:rPr lang="en-US" sz="2800" dirty="0" smtClean="0"/>
              <a:t> </a:t>
            </a:r>
            <a:r>
              <a:rPr lang="en-US" sz="2800" dirty="0" err="1" smtClean="0"/>
              <a:t>d’hexyle</a:t>
            </a:r>
            <a:endParaRPr lang="en-US" sz="2800" dirty="0" smtClean="0"/>
          </a:p>
          <a:p>
            <a:r>
              <a:rPr lang="en-US" sz="2800" dirty="0" smtClean="0"/>
              <a:t>FSD: CH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-COO-(CH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</a:t>
            </a:r>
            <a:r>
              <a:rPr lang="en-US" sz="2800" baseline="-25000" dirty="0" smtClean="0"/>
              <a:t>5</a:t>
            </a:r>
            <a:r>
              <a:rPr lang="en-US" sz="2800" dirty="0" smtClean="0"/>
              <a:t>-CH</a:t>
            </a:r>
            <a:r>
              <a:rPr lang="en-US" sz="2800" baseline="-25000" dirty="0" smtClean="0"/>
              <a:t>3</a:t>
            </a:r>
          </a:p>
          <a:p>
            <a:pPr>
              <a:buNone/>
            </a:pPr>
            <a:endParaRPr lang="en-US" sz="2800" baseline="-25000" dirty="0" smtClean="0"/>
          </a:p>
          <a:p>
            <a:r>
              <a:rPr lang="en-US" sz="2800" dirty="0" err="1" smtClean="0"/>
              <a:t>Utilisé</a:t>
            </a:r>
            <a:r>
              <a:rPr lang="en-US" sz="2800" dirty="0" smtClean="0"/>
              <a:t> </a:t>
            </a:r>
            <a:r>
              <a:rPr lang="en-US" sz="2800" dirty="0" err="1" smtClean="0"/>
              <a:t>comme</a:t>
            </a:r>
            <a:r>
              <a:rPr lang="en-US" sz="2800" dirty="0" smtClean="0"/>
              <a:t> </a:t>
            </a:r>
            <a:r>
              <a:rPr lang="en-US" sz="2800" dirty="0" err="1" smtClean="0"/>
              <a:t>arôme</a:t>
            </a:r>
            <a:r>
              <a:rPr lang="en-US" sz="2800" dirty="0" smtClean="0"/>
              <a:t> </a:t>
            </a:r>
            <a:r>
              <a:rPr lang="en-US" sz="2800" dirty="0" err="1" smtClean="0"/>
              <a:t>alimentaire</a:t>
            </a:r>
            <a:r>
              <a:rPr lang="en-US" sz="2800" dirty="0" smtClean="0"/>
              <a:t>, </a:t>
            </a:r>
            <a:r>
              <a:rPr lang="en-US" sz="2800" dirty="0" err="1" smtClean="0"/>
              <a:t>odeur</a:t>
            </a:r>
            <a:r>
              <a:rPr lang="en-US" sz="2800" dirty="0" smtClean="0"/>
              <a:t> de fruit </a:t>
            </a:r>
            <a:r>
              <a:rPr lang="en-US" sz="2800" dirty="0" err="1" smtClean="0"/>
              <a:t>poires</a:t>
            </a:r>
            <a:endParaRPr lang="en-US" sz="2800" dirty="0"/>
          </a:p>
        </p:txBody>
      </p:sp>
      <p:pic>
        <p:nvPicPr>
          <p:cNvPr id="4098" name="Picture 2" descr="C:\Users\ASUS\Pictures\dess[n\ethanoate d'hexyle FD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508141">
            <a:off x="577160" y="2593933"/>
            <a:ext cx="3170667" cy="1404829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1428728" y="442913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FD</a:t>
            </a: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</a:t>
            </a:r>
            <a:r>
              <a:rPr lang="en-US" dirty="0" err="1" smtClean="0"/>
              <a:t>entoure</a:t>
            </a:r>
            <a:r>
              <a:rPr lang="en-US" dirty="0" smtClean="0"/>
              <a:t> le </a:t>
            </a:r>
            <a:r>
              <a:rPr lang="en-US" dirty="0" err="1" smtClean="0"/>
              <a:t>groupe</a:t>
            </a:r>
            <a:r>
              <a:rPr lang="en-US" dirty="0" smtClean="0"/>
              <a:t> </a:t>
            </a:r>
            <a:r>
              <a:rPr lang="en-US" dirty="0" err="1" smtClean="0"/>
              <a:t>fonctionnel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500306"/>
            <a:ext cx="5922358" cy="27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Exemple</a:t>
            </a:r>
            <a:r>
              <a:rPr lang="en-US" sz="3200" b="1" dirty="0" smtClean="0"/>
              <a:t> 4: </a:t>
            </a:r>
            <a:r>
              <a:rPr lang="en-US" sz="3200" b="1" dirty="0" err="1" smtClean="0"/>
              <a:t>butanoate</a:t>
            </a:r>
            <a:r>
              <a:rPr lang="en-US" sz="3200" b="1" dirty="0" smtClean="0"/>
              <a:t> de </a:t>
            </a:r>
            <a:r>
              <a:rPr lang="en-US" sz="3200" b="1" dirty="0" err="1" smtClean="0"/>
              <a:t>pentyle</a:t>
            </a:r>
            <a:endParaRPr lang="en-US" sz="3200" b="1" dirty="0"/>
          </a:p>
        </p:txBody>
      </p:sp>
      <p:pic>
        <p:nvPicPr>
          <p:cNvPr id="6146" name="Picture 2" descr="C:\Users\ASUS\Pictures\dess[n\butanoate de pentyle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285992"/>
            <a:ext cx="5381748" cy="26129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Exemple</a:t>
            </a:r>
            <a:r>
              <a:rPr lang="en-US" dirty="0" smtClean="0"/>
              <a:t> 4: </a:t>
            </a:r>
            <a:r>
              <a:rPr lang="en-US" dirty="0" err="1" smtClean="0"/>
              <a:t>butanoate</a:t>
            </a:r>
            <a:r>
              <a:rPr lang="en-US" dirty="0" smtClean="0"/>
              <a:t> de </a:t>
            </a:r>
            <a:r>
              <a:rPr lang="en-US" dirty="0" err="1" smtClean="0"/>
              <a:t>pentyle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00496" y="1600200"/>
            <a:ext cx="4686304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Nom </a:t>
            </a:r>
            <a:r>
              <a:rPr lang="en-US" dirty="0" err="1" smtClean="0"/>
              <a:t>usuel</a:t>
            </a:r>
            <a:r>
              <a:rPr lang="en-US" dirty="0" smtClean="0"/>
              <a:t>: butyrate de </a:t>
            </a:r>
            <a:r>
              <a:rPr lang="en-US" dirty="0" err="1" smtClean="0"/>
              <a:t>pentyle</a:t>
            </a:r>
            <a:endParaRPr lang="en-US" dirty="0" smtClean="0"/>
          </a:p>
          <a:p>
            <a:r>
              <a:rPr lang="en-US" dirty="0" smtClean="0"/>
              <a:t>Nom </a:t>
            </a:r>
            <a:r>
              <a:rPr lang="en-US" dirty="0" err="1" smtClean="0"/>
              <a:t>officiel</a:t>
            </a:r>
            <a:r>
              <a:rPr lang="en-US" dirty="0" smtClean="0"/>
              <a:t>: </a:t>
            </a:r>
            <a:r>
              <a:rPr lang="en-US" dirty="0" err="1" smtClean="0"/>
              <a:t>butanoate</a:t>
            </a:r>
            <a:r>
              <a:rPr lang="en-US" dirty="0" smtClean="0"/>
              <a:t> de </a:t>
            </a:r>
            <a:r>
              <a:rPr lang="en-US" dirty="0" err="1" smtClean="0"/>
              <a:t>pentyle</a:t>
            </a:r>
            <a:endParaRPr lang="en-US" dirty="0" smtClean="0"/>
          </a:p>
          <a:p>
            <a:r>
              <a:rPr lang="en-US" dirty="0" smtClean="0"/>
              <a:t>FSD: CH</a:t>
            </a:r>
            <a:r>
              <a:rPr lang="en-US" baseline="-25000" dirty="0" smtClean="0"/>
              <a:t>3</a:t>
            </a:r>
            <a:r>
              <a:rPr lang="en-US" dirty="0" smtClean="0"/>
              <a:t>-(CH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-COO-(CH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r>
              <a:rPr lang="en-US" baseline="-25000" dirty="0" smtClean="0"/>
              <a:t>4</a:t>
            </a:r>
            <a:r>
              <a:rPr lang="en-US" dirty="0" smtClean="0"/>
              <a:t>-CH</a:t>
            </a:r>
            <a:r>
              <a:rPr lang="en-US" baseline="-25000" dirty="0" smtClean="0"/>
              <a:t>3</a:t>
            </a:r>
          </a:p>
          <a:p>
            <a:r>
              <a:rPr lang="en-US" dirty="0" err="1" smtClean="0"/>
              <a:t>Utilisé</a:t>
            </a:r>
            <a:r>
              <a:rPr lang="en-US" dirty="0" smtClean="0"/>
              <a:t> </a:t>
            </a:r>
            <a:r>
              <a:rPr lang="en-US" dirty="0" err="1" smtClean="0"/>
              <a:t>comme</a:t>
            </a:r>
            <a:r>
              <a:rPr lang="en-US" dirty="0" smtClean="0"/>
              <a:t> </a:t>
            </a:r>
            <a:r>
              <a:rPr lang="en-US" dirty="0" err="1" smtClean="0"/>
              <a:t>arôme</a:t>
            </a:r>
            <a:r>
              <a:rPr lang="en-US" dirty="0" smtClean="0"/>
              <a:t> </a:t>
            </a:r>
            <a:r>
              <a:rPr lang="en-US" dirty="0" err="1" smtClean="0"/>
              <a:t>alimentaire</a:t>
            </a:r>
            <a:r>
              <a:rPr lang="en-US" dirty="0" smtClean="0"/>
              <a:t>, </a:t>
            </a:r>
            <a:r>
              <a:rPr lang="en-US" dirty="0" err="1" smtClean="0"/>
              <a:t>odeur</a:t>
            </a:r>
            <a:r>
              <a:rPr lang="en-US" dirty="0" smtClean="0"/>
              <a:t> de fruit  </a:t>
            </a:r>
            <a:r>
              <a:rPr lang="en-US" dirty="0" err="1" smtClean="0"/>
              <a:t>abricots</a:t>
            </a:r>
            <a:endParaRPr lang="en-US" dirty="0"/>
          </a:p>
        </p:txBody>
      </p:sp>
      <p:pic>
        <p:nvPicPr>
          <p:cNvPr id="7170" name="Picture 2" descr="C:\Users\ASUS\Pictures\dess[n\butanoate de pentyle FD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863941">
            <a:off x="378971" y="2646034"/>
            <a:ext cx="3514148" cy="1272914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1714480" y="450057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FD</a:t>
            </a: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</a:t>
            </a:r>
            <a:r>
              <a:rPr lang="en-US" dirty="0" err="1" smtClean="0"/>
              <a:t>entoure</a:t>
            </a:r>
            <a:r>
              <a:rPr lang="en-US" dirty="0" smtClean="0"/>
              <a:t> le </a:t>
            </a:r>
            <a:r>
              <a:rPr lang="en-US" dirty="0" err="1" smtClean="0"/>
              <a:t>groupe</a:t>
            </a:r>
            <a:r>
              <a:rPr lang="en-US" dirty="0" smtClean="0"/>
              <a:t> </a:t>
            </a:r>
            <a:r>
              <a:rPr lang="en-US" dirty="0" err="1" smtClean="0"/>
              <a:t>fonctionnel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5" y="2071678"/>
            <a:ext cx="6172927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Applications</a:t>
            </a:r>
            <a:endParaRPr lang="en-US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7154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sz="2800" i="1" dirty="0" smtClean="0"/>
              <a:t>Donner </a:t>
            </a:r>
            <a:r>
              <a:rPr lang="fr-FR" sz="2800" i="1" dirty="0" smtClean="0"/>
              <a:t>la nomenclature des différents composés qui permettent de former ou le nom de la substance formée </a:t>
            </a:r>
            <a:r>
              <a:rPr lang="fr-FR" sz="2800" i="1" u="sng" dirty="0" smtClean="0"/>
              <a:t>:</a:t>
            </a:r>
            <a:endParaRPr lang="fr-FR" sz="2800" dirty="0" smtClean="0"/>
          </a:p>
          <a:p>
            <a:pPr>
              <a:buNone/>
            </a:pPr>
            <a:endParaRPr lang="en-US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643042" y="3000372"/>
          <a:ext cx="5857898" cy="2520338"/>
        </p:xfrm>
        <a:graphic>
          <a:graphicData uri="http://schemas.openxmlformats.org/drawingml/2006/table">
            <a:tbl>
              <a:tblPr/>
              <a:tblGrid>
                <a:gridCol w="1627809"/>
                <a:gridCol w="99661"/>
                <a:gridCol w="1982162"/>
                <a:gridCol w="343280"/>
                <a:gridCol w="1373118"/>
                <a:gridCol w="431868"/>
              </a:tblGrid>
              <a:tr h="1174278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dirty="0"/>
                        <a:t>CH</a:t>
                      </a:r>
                      <a:r>
                        <a:rPr lang="fr-FR" baseline="-25000" dirty="0"/>
                        <a:t>3</a:t>
                      </a:r>
                      <a:r>
                        <a:rPr lang="fr-FR" dirty="0"/>
                        <a:t>-COOH</a:t>
                      </a:r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/>
                        <a:t>+</a:t>
                      </a:r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/>
                        <a:t>CH</a:t>
                      </a:r>
                      <a:r>
                        <a:rPr lang="fr-FR" baseline="-25000"/>
                        <a:t>2</a:t>
                      </a:r>
                      <a:r>
                        <a:rPr lang="fr-FR"/>
                        <a:t>(OH)-CH</a:t>
                      </a:r>
                      <a:r>
                        <a:rPr lang="fr-FR" baseline="-25000"/>
                        <a:t>2</a:t>
                      </a:r>
                      <a:r>
                        <a:rPr lang="fr-FR"/>
                        <a:t>-CH</a:t>
                      </a:r>
                      <a:r>
                        <a:rPr lang="fr-FR" baseline="-25000"/>
                        <a:t>2</a:t>
                      </a:r>
                      <a:r>
                        <a:rPr lang="fr-FR"/>
                        <a:t>-CH</a:t>
                      </a:r>
                      <a:r>
                        <a:rPr lang="fr-FR" baseline="-25000"/>
                        <a:t>3</a:t>
                      </a:r>
                      <a:endParaRPr lang="fr-FR"/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b="1" dirty="0"/>
                        <a:t>--&gt;</a:t>
                      </a:r>
                      <a:endParaRPr lang="fr-FR" dirty="0"/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r-FR"/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1000"/>
                        <a:t>+ H</a:t>
                      </a:r>
                      <a:r>
                        <a:rPr lang="fr-FR" sz="1000" baseline="-25000"/>
                        <a:t>2</a:t>
                      </a:r>
                      <a:r>
                        <a:rPr lang="fr-FR" sz="1000"/>
                        <a:t>O</a:t>
                      </a:r>
                      <a:endParaRPr lang="fr-FR"/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592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/>
                        <a:t>CH</a:t>
                      </a:r>
                      <a:r>
                        <a:rPr lang="fr-FR" baseline="-25000"/>
                        <a:t>3</a:t>
                      </a:r>
                      <a:r>
                        <a:rPr lang="fr-FR"/>
                        <a:t>- (CH</a:t>
                      </a:r>
                      <a:r>
                        <a:rPr lang="fr-FR" baseline="-25000"/>
                        <a:t>2</a:t>
                      </a:r>
                      <a:r>
                        <a:rPr lang="fr-FR"/>
                        <a:t>)</a:t>
                      </a:r>
                      <a:r>
                        <a:rPr lang="fr-FR" baseline="-25000"/>
                        <a:t>3</a:t>
                      </a:r>
                      <a:r>
                        <a:rPr lang="fr-FR"/>
                        <a:t>-COOH</a:t>
                      </a:r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/>
                        <a:t>+</a:t>
                      </a:r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/>
                        <a:t>CH</a:t>
                      </a:r>
                      <a:r>
                        <a:rPr lang="fr-FR" baseline="-25000"/>
                        <a:t>3</a:t>
                      </a:r>
                      <a:r>
                        <a:rPr lang="fr-FR"/>
                        <a:t>(OH)</a:t>
                      </a:r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b="1"/>
                        <a:t>--&gt;</a:t>
                      </a:r>
                      <a:endParaRPr lang="fr-FR"/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r-FR"/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1000"/>
                        <a:t>+ H</a:t>
                      </a:r>
                      <a:r>
                        <a:rPr lang="fr-FR" sz="1000" baseline="-25000"/>
                        <a:t>2</a:t>
                      </a:r>
                      <a:r>
                        <a:rPr lang="fr-FR" sz="1000"/>
                        <a:t>O</a:t>
                      </a:r>
                      <a:endParaRPr lang="fr-FR"/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592">
                <a:tc>
                  <a:txBody>
                    <a:bodyPr/>
                    <a:lstStyle/>
                    <a:p>
                      <a:pPr rtl="0"/>
                      <a:endParaRPr lang="fr-FR"/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/>
                        <a:t>+</a:t>
                      </a:r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r-FR"/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/>
                        <a:t>--&gt;</a:t>
                      </a:r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b="1"/>
                        <a:t>CH</a:t>
                      </a:r>
                      <a:r>
                        <a:rPr lang="fr-FR" b="1" baseline="-25000"/>
                        <a:t>3</a:t>
                      </a:r>
                      <a:r>
                        <a:rPr lang="fr-FR" b="1"/>
                        <a:t>-COO-C</a:t>
                      </a:r>
                      <a:r>
                        <a:rPr lang="fr-FR" b="1" baseline="-25000"/>
                        <a:t>2</a:t>
                      </a:r>
                      <a:r>
                        <a:rPr lang="fr-FR" b="1"/>
                        <a:t>H</a:t>
                      </a:r>
                      <a:r>
                        <a:rPr lang="fr-FR" b="1" baseline="-25000"/>
                        <a:t>5</a:t>
                      </a:r>
                      <a:endParaRPr lang="fr-FR"/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1000" dirty="0"/>
                        <a:t>+ H</a:t>
                      </a:r>
                      <a:r>
                        <a:rPr lang="fr-FR" sz="1000" baseline="-25000" dirty="0"/>
                        <a:t>2</a:t>
                      </a:r>
                      <a:r>
                        <a:rPr lang="fr-FR" sz="1000" dirty="0"/>
                        <a:t>O</a:t>
                      </a:r>
                      <a:endParaRPr lang="fr-FR" dirty="0"/>
                    </a:p>
                  </a:txBody>
                  <a:tcPr marL="19050" marR="19050" marT="19050" marB="1905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fr-FR" sz="3200" i="1" dirty="0" smtClean="0"/>
              <a:t>Nommer les composés suivants :</a:t>
            </a:r>
            <a:r>
              <a:rPr lang="fr-FR" sz="3200" dirty="0" smtClean="0"/>
              <a:t/>
            </a:r>
            <a:br>
              <a:rPr lang="fr-FR" sz="3200" dirty="0" smtClean="0"/>
            </a:br>
            <a:endParaRPr lang="en-US" sz="32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857224" y="1928802"/>
          <a:ext cx="7358114" cy="3429023"/>
        </p:xfrm>
        <a:graphic>
          <a:graphicData uri="http://schemas.openxmlformats.org/drawingml/2006/table">
            <a:tbl>
              <a:tblPr/>
              <a:tblGrid>
                <a:gridCol w="4286280"/>
                <a:gridCol w="3071834"/>
              </a:tblGrid>
              <a:tr h="1598986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endParaRPr lang="fr-FR" sz="1700" dirty="0"/>
                    </a:p>
                  </a:txBody>
                  <a:tcPr marL="17982" marR="17982" marT="17982" marB="1798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endParaRPr lang="fr-FR" sz="1700" dirty="0"/>
                    </a:p>
                  </a:txBody>
                  <a:tcPr marL="17982" marR="17982" marT="17982" marB="1798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037">
                <a:tc>
                  <a:txBody>
                    <a:bodyPr/>
                    <a:lstStyle/>
                    <a:p>
                      <a:pPr rtl="0"/>
                      <a:endParaRPr lang="fr-FR" sz="1700" dirty="0"/>
                    </a:p>
                  </a:txBody>
                  <a:tcPr marL="17982" marR="17982" marT="17982" marB="1798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fr-FR" sz="1700" dirty="0"/>
                    </a:p>
                  </a:txBody>
                  <a:tcPr marL="17982" marR="17982" marT="17982" marB="17982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793" name="AutoShape 1" descr="data:image/png;base64,iVBORw0KGgoAAAANSUhEUgAAAPQAAAAgCAMAAAASXqX1AAADAFBMVEUAAAD////8A/sAAAD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f9+VlAAAAA3RSTlP//wDXyg1BAAABOElEQVR4nO2W2RLDIAhFmfz/R3fasRHZBGrKg/IkkevJNS6Ba8OA6heoiGN6lzimd4ljepc4pncJbBre8XkErdkbk1G+yqgQMVFGOpfjB0QboCe4YUK7MiQUmQC4zzFOGA+sFTc9lMZmy1C6B4rj764skpaGZmuF6QReqAmaJsrMbLVzZOgg6VK8VpMyHROSit9Nu/G66TsMokj1Ch8y7cCfL+0Rs6l0UydKn+k8HhcpNewoVcewqdYy+8OXlvH8ypJOb8CVOpYfn6bQVMavLD+emwaSAq1Uqcq7OkxLyvg97cbjRQToARNbWwQrI6ZlJshpEm8u76sdEr0FY2PCvfcQ++P3KYWMphm8vafnI7sr1+hWhbm8E+JHdauiwnS15wrTUG47bdp5oMjCQtMKvXz1VcQxvUu8AA5tOCVeW8ErAAAAAElFTkSuQmCC"/>
          <p:cNvSpPr>
            <a:spLocks noChangeAspect="1" noChangeArrowheads="1"/>
          </p:cNvSpPr>
          <p:nvPr/>
        </p:nvSpPr>
        <p:spPr bwMode="auto">
          <a:xfrm>
            <a:off x="0" y="0"/>
            <a:ext cx="23241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4" name="AutoShape 2" descr="data:image/png;base64,iVBORw0KGgoAAAANSUhEUgAAAS4AAABrCAMAAAD+fJ8aAAADAFBMVEUAAAD////8A/sAAAD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f9+VlAAAAA3RSTlP//wDXyg1BAAACz0lEQVR4nO2a0Y6DMBADo/7/R58qtZBASOL0wiyS5wlaHBtfofS06WUEEh3gWbguCdcl4bokXJeE65JwXRKuS8J1SeR1pTfvl9Jna9/orXKjclPke4c3lwUurD4Lbdv5Rtv8PmWu+B6ZUv7egPN04HTaml/jDmVLMWz9e+CDSlnjTmVTMWo9H/hVOVZc405lqcj3zrsLAlfrKnalk16uLN/5va5B2+zgqzU2uivcqFxT13Bgf7pWX4ynP8ZCZUcxWNdxlRvqGr5Azt9WA19zdc+uYs2nq/2MfF6k9hWdH3ltf1Y2hW1PXSE/SMinWnvuunDu13WhHDj54bNtKuS65FPNn+r3drWTXqfsKfbrp7q7InC5ynbDOf7ubEdoKdv/9Ggq24rK3nF3ynbo3tV3GD7yf3QgIxfj/BprdCBgXQ9sC6wrPbGwX+savIHWhe1b/dSyC+l8z9wXJKS/CB2X9heh49L+InRc2l+Ejkv7i9BxaX8ROi7tL0LHpf1F6Li0vwgdl/YXoePS/iJ0XNpfhI5L+4vQcWl/kYfFpXFdEq5LwnVJ4HV9/j09MQVMQMfKB0+kWRgGOFhRkOvqubsuxTybdXi5rq55qu+6rrr5sS5hqJYhVl311wPhuiQC1xXxmgzyICFPAUMEqaucchyZEmWgn+qnh2oZ8EDzU8AE4QLlxAsXL1FGvHDxEu0EzBYw0peIU8B0oMaQccTfjnQg2l+Ejkv7i9BxaX8ROi7tL0LHpf1F6Li0vwgdl/YXoePS/iJ0XNpfhI5L+4vQcWl/ETou7S9Cx6X9Rei4tL8IHZf2F3lYXBrXJeG6JPC6PMor+XuUd8LedQ25uy7F3KO8krmnByVzj/JK5v50SeauSzL3KK/m7lFeyd2jvJp9c5Q3XFt8osYor+9dIuHShQtUEC5duEAF4dKFC1QQLl24QBshfzrGSxQa1yXhuiRcl8QfwRr0ERF9AjMAAAAASUVORK5CYII="/>
          <p:cNvSpPr>
            <a:spLocks noChangeAspect="1" noChangeArrowheads="1"/>
          </p:cNvSpPr>
          <p:nvPr/>
        </p:nvSpPr>
        <p:spPr bwMode="auto">
          <a:xfrm>
            <a:off x="0" y="0"/>
            <a:ext cx="2876550" cy="1019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5" name="AutoShape 3" descr="data:image/png;base64,iVBORw0KGgoAAAANSUhEUgAAAW4AAAAhCAMAAADOBbGwAAADAFBMVEUAAAD////8A/sAAAD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f9+VlAAAAA3RSTlP//wDXyg1BAAABl0lEQVR4nO2Y27LCIAxFM/z/R59Rjy20IZcdiOOY/SK9rARXK2qpVRJDn57Ab6V0p6Z0p6Z0p6Z0p6Z0p6Z0p6Z0p6Z0p6bXTY88d9H/8ByINQ6u27oetVXwNQ6RMRx01R1+nUrvl2Gv3PnOXXG5Sl/B0ThExnDY1W3kLTGcONUslREr4L034qirUzeBJSisW66A996Ho66u1+ncZS0xcv0Wtfu2XgF6124yhqOuGqt73LbrbmHdnsYhMoajrpqk+4ij9RLdtsYhMoajrlrd3Qi+5e5mD9wupFu3UkGYO04ubrxf9/Rzsv3uFj6hMqn/5UBx1FVrzA9B7tuW+jNnvbmvd8uFFysInWVSBIM46orTPfOk6WY6O3WzFcTJK6RVtxdHXfUH6LyduBJCb4abalcreHRrpLaUwjjqintE9R7ROBBnPSzS4+Jl+2l1PH64NhZnr5Ba2wAOutJn5D9zceDGwRkHcMNisrF7LKU7M19o+4t1E9oZBhfgQd2WxwF7YnoSsRSM4iL4sRX5N1O6U1O6U1O6U/MHd7lXGT3SbKIAAAAASUVORK5CYII="/>
          <p:cNvSpPr>
            <a:spLocks noChangeAspect="1" noChangeArrowheads="1"/>
          </p:cNvSpPr>
          <p:nvPr/>
        </p:nvSpPr>
        <p:spPr bwMode="auto">
          <a:xfrm>
            <a:off x="0" y="0"/>
            <a:ext cx="3486150" cy="314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6" name="AutoShape 4" descr="data:image/png;base64,iVBORw0KGgoAAAANSUhEUgAAAL8AAABrCAMAAAARm6MNAAADAFBMVEUAAAD////8A/sAAAD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f9+VlAAAAA3RSTlP//wDXyg1BAAAByUlEQVR4nO2Z7Y6EIAxFG9//oTeTdRSGrwLqbfGeHxtQ2p51GDKxsvlG0AKT0B8L/bHQHwv9sYT+8uFzSfbROWhl+UaGs5+b+iQ95aM6e5ZjHA7qlc/Ib4RIeE+RZ6y8JKN+/1qkOtFg+eO+DPtXI7WJRstnFnb6x5HhLJ0qk8z5R9Mu/+0K/77yRf+DRoKb/LXll33+pQTJoxnxbyS53r/yQT7x/Mvl0/MzdwBIuLJc+4rzs7N85vwvlG375yL7z/++8uHnK+eFHv84cvT3Q6N8c/9s+7fqGEg4qPoHkZnZ77SdJFO+vf+b2bULb6K5f8biH2PSH60/6S/w/0DhXz1hVF/Bm6hU1/nbhf5Y6I+F/ljoj4X+WOiPZSV/j9Afy0r+4/07HNF7pv+/mReQdpFk5NR/tIEGJuPp3T+auvVX9++wLPv889fNofQ3u4/S87O7fwclc/7HM0lWmiLqWp0XHPrP9O9wuOl/FXiLv1F9P/27Ai76dxVWev9D/+ehPxb6Y6E/FvpjoT8W+mPx6BxCfyzs32Fh/w4L+3dY2L/D8hJ/s/uI/Tss6v6dTX11/878/r9w5ZPQH8s7/O3+DjKqpYb+WLz7/wF1XZmJSkT+WgAAAABJRU5ErkJggg=="/>
          <p:cNvSpPr>
            <a:spLocks noChangeAspect="1" noChangeArrowheads="1"/>
          </p:cNvSpPr>
          <p:nvPr/>
        </p:nvSpPr>
        <p:spPr bwMode="auto">
          <a:xfrm>
            <a:off x="0" y="0"/>
            <a:ext cx="1819275" cy="10191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500306"/>
            <a:ext cx="381300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324" y="2071678"/>
            <a:ext cx="303401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4143380"/>
            <a:ext cx="4143404" cy="37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800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0694" y="3786190"/>
            <a:ext cx="2550403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Définition</a:t>
            </a:r>
            <a:endParaRPr lang="en-US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7620" y="1600200"/>
            <a:ext cx="48291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dirty="0" smtClean="0"/>
              <a:t>Un ester résulte de la réaction d'un acide carboxylique et d'un alcool.</a:t>
            </a:r>
          </a:p>
          <a:p>
            <a:pPr>
              <a:buFont typeface="Wingdings" pitchFamily="2" charset="2"/>
              <a:buChar char="Ø"/>
            </a:pPr>
            <a:r>
              <a:rPr lang="fr-FR" sz="2800" dirty="0" smtClean="0"/>
              <a:t>R</a:t>
            </a:r>
            <a:r>
              <a:rPr lang="fr-FR" sz="2800" baseline="-25000" dirty="0" smtClean="0"/>
              <a:t>1 </a:t>
            </a:r>
            <a:r>
              <a:rPr lang="fr-FR" sz="2800" baseline="-25000" dirty="0" smtClean="0"/>
              <a:t>  </a:t>
            </a:r>
            <a:r>
              <a:rPr lang="fr-FR" sz="2800" dirty="0" smtClean="0"/>
              <a:t>désignant </a:t>
            </a:r>
            <a:r>
              <a:rPr lang="fr-FR" sz="2800" dirty="0" smtClean="0"/>
              <a:t>une première chaîne carbonée issue d'un acide carboxylique </a:t>
            </a:r>
            <a:endParaRPr lang="fr-FR" sz="2800" dirty="0" smtClean="0"/>
          </a:p>
          <a:p>
            <a:pPr>
              <a:buFont typeface="Wingdings" pitchFamily="2" charset="2"/>
              <a:buChar char="Ø"/>
            </a:pPr>
            <a:r>
              <a:rPr lang="fr-FR" sz="2800" dirty="0" smtClean="0"/>
              <a:t>R</a:t>
            </a:r>
            <a:r>
              <a:rPr lang="fr-FR" sz="2800" baseline="-25000" dirty="0" smtClean="0"/>
              <a:t>2 </a:t>
            </a:r>
            <a:r>
              <a:rPr lang="fr-FR" sz="2800" dirty="0" smtClean="0"/>
              <a:t>étant la chaîne carbonée de l'alcool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143116"/>
            <a:ext cx="305397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428596" y="4357694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Formule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générale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Nomenclature</a:t>
            </a:r>
            <a:endParaRPr lang="en-US" sz="36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786182" y="1571612"/>
            <a:ext cx="487201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La nomenclature des esters est composée de deux termes, </a:t>
            </a:r>
            <a:endParaRPr lang="fr-FR" sz="2400" dirty="0" smtClean="0"/>
          </a:p>
          <a:p>
            <a:r>
              <a:rPr lang="fr-FR" sz="2400" dirty="0" smtClean="0"/>
              <a:t>le </a:t>
            </a:r>
            <a:r>
              <a:rPr lang="fr-FR" sz="2400" dirty="0" smtClean="0"/>
              <a:t>premier terminant en </a:t>
            </a: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fr-FR" sz="2400" b="1" dirty="0" err="1" smtClean="0">
                <a:solidFill>
                  <a:schemeClr val="accent1">
                    <a:lumMod val="75000"/>
                  </a:schemeClr>
                </a:solidFill>
              </a:rPr>
              <a:t>oate</a:t>
            </a: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2400" dirty="0" smtClean="0"/>
              <a:t>désignant la chaîne carbonée issue de l'acide </a:t>
            </a:r>
          </a:p>
          <a:p>
            <a:r>
              <a:rPr lang="fr-FR" sz="2400" dirty="0" smtClean="0"/>
              <a:t> </a:t>
            </a:r>
            <a:r>
              <a:rPr lang="fr-FR" sz="2400" dirty="0" smtClean="0"/>
              <a:t>le deuxième terminant par </a:t>
            </a: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fr-FR" sz="2400" b="1" dirty="0" err="1" smtClean="0">
                <a:solidFill>
                  <a:schemeClr val="accent1">
                    <a:lumMod val="75000"/>
                  </a:schemeClr>
                </a:solidFill>
              </a:rPr>
              <a:t>yle</a:t>
            </a: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2400" dirty="0" smtClean="0"/>
              <a:t>désignant la chaîne carbonée de l'alcool.</a:t>
            </a:r>
          </a:p>
          <a:p>
            <a:pPr>
              <a:buNone/>
            </a:pPr>
            <a:r>
              <a:rPr lang="en-US" sz="2400" dirty="0" smtClean="0"/>
              <a:t>1-    3C  </a:t>
            </a:r>
            <a:r>
              <a:rPr lang="en-US" sz="2400" dirty="0" err="1" smtClean="0"/>
              <a:t>propan</a:t>
            </a:r>
            <a:r>
              <a:rPr lang="en-US" sz="2400" dirty="0" smtClean="0"/>
              <a:t>-  +</a:t>
            </a:r>
            <a:r>
              <a:rPr lang="en-US" sz="2400" dirty="0" err="1" smtClean="0"/>
              <a:t>suffixe</a:t>
            </a:r>
            <a:r>
              <a:rPr lang="en-US" sz="2400" dirty="0" smtClean="0"/>
              <a:t>  -</a:t>
            </a:r>
            <a:r>
              <a:rPr lang="en-US" sz="2400" dirty="0" err="1" smtClean="0"/>
              <a:t>oate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2 -   3C  prop-   + </a:t>
            </a:r>
            <a:r>
              <a:rPr lang="en-US" sz="2400" dirty="0" err="1" smtClean="0"/>
              <a:t>suffixe</a:t>
            </a:r>
            <a:r>
              <a:rPr lang="en-US" sz="2400" dirty="0" smtClean="0"/>
              <a:t>  -</a:t>
            </a:r>
            <a:r>
              <a:rPr lang="en-US" sz="2400" dirty="0" err="1" smtClean="0"/>
              <a:t>yle</a:t>
            </a:r>
            <a:endParaRPr lang="en-US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714620"/>
            <a:ext cx="2889507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ZoneTexte 6"/>
          <p:cNvSpPr txBox="1"/>
          <p:nvPr/>
        </p:nvSpPr>
        <p:spPr>
          <a:xfrm>
            <a:off x="500034" y="4500570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Propanoate de propyle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Présentation des esters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3186122"/>
          </a:xfrm>
        </p:spPr>
        <p:txBody>
          <a:bodyPr/>
          <a:lstStyle/>
          <a:p>
            <a:r>
              <a:rPr lang="en-US" dirty="0" smtClean="0"/>
              <a:t>A partir des photos modèles moléculaires</a:t>
            </a:r>
          </a:p>
          <a:p>
            <a:r>
              <a:rPr lang="en-US" dirty="0" smtClean="0"/>
              <a:t>Écrire la formule développée (FD)</a:t>
            </a:r>
          </a:p>
          <a:p>
            <a:r>
              <a:rPr lang="en-US" dirty="0" smtClean="0"/>
              <a:t>Puis la formule semi-</a:t>
            </a:r>
            <a:r>
              <a:rPr lang="en-US" dirty="0" err="1" smtClean="0"/>
              <a:t>développée</a:t>
            </a:r>
            <a:r>
              <a:rPr lang="en-US" dirty="0" smtClean="0"/>
              <a:t> (FSD)</a:t>
            </a:r>
          </a:p>
          <a:p>
            <a:r>
              <a:rPr lang="en-US" dirty="0" smtClean="0"/>
              <a:t>Entourer le groupe fonctionnel sur la FD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Exemple 1: Formiate de méthyle</a:t>
            </a:r>
            <a:br>
              <a:rPr lang="fr-FR" sz="3200" b="1" dirty="0" smtClean="0"/>
            </a:br>
            <a:r>
              <a:rPr lang="fr-FR" sz="3200" b="1" dirty="0" smtClean="0"/>
              <a:t>ou </a:t>
            </a:r>
            <a:r>
              <a:rPr lang="fr-FR" sz="3200" b="1" dirty="0" err="1" smtClean="0"/>
              <a:t>méthanoate</a:t>
            </a:r>
            <a:r>
              <a:rPr lang="fr-FR" sz="3200" b="1" dirty="0" smtClean="0"/>
              <a:t> de méthyle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3075" y="2786058"/>
            <a:ext cx="373134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1: Formiate de méthyle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43438" y="1600200"/>
            <a:ext cx="4043362" cy="4525963"/>
          </a:xfrm>
        </p:spPr>
        <p:txBody>
          <a:bodyPr>
            <a:normAutofit lnSpcReduction="10000"/>
          </a:bodyPr>
          <a:lstStyle/>
          <a:p>
            <a:r>
              <a:rPr lang="fr-FR" sz="2800" dirty="0" smtClean="0"/>
              <a:t>Nom usuel: Formiate de méthyle</a:t>
            </a:r>
          </a:p>
          <a:p>
            <a:r>
              <a:rPr lang="fr-FR" sz="2800" dirty="0" smtClean="0"/>
              <a:t>Nom officiel: </a:t>
            </a:r>
            <a:r>
              <a:rPr lang="fr-FR" sz="2800" dirty="0" err="1" smtClean="0"/>
              <a:t>Méthanoate</a:t>
            </a:r>
            <a:r>
              <a:rPr lang="fr-FR" sz="2800" dirty="0" smtClean="0"/>
              <a:t> de méthyle</a:t>
            </a:r>
          </a:p>
          <a:p>
            <a:r>
              <a:rPr lang="fr-FR" sz="2800" dirty="0" smtClean="0"/>
              <a:t>FSD</a:t>
            </a:r>
          </a:p>
          <a:p>
            <a:pPr>
              <a:buNone/>
            </a:pPr>
            <a:r>
              <a:rPr lang="fr-FR" sz="2800" dirty="0"/>
              <a:t> </a:t>
            </a:r>
            <a:r>
              <a:rPr lang="fr-FR" sz="2800" dirty="0" smtClean="0"/>
              <a:t>    H – COO – CH</a:t>
            </a:r>
            <a:r>
              <a:rPr lang="fr-FR" sz="2800" baseline="-25000" dirty="0" smtClean="0"/>
              <a:t>3</a:t>
            </a:r>
            <a:r>
              <a:rPr lang="fr-FR" sz="2800" dirty="0" smtClean="0"/>
              <a:t> </a:t>
            </a:r>
          </a:p>
          <a:p>
            <a:r>
              <a:rPr lang="fr-FR" sz="2800" dirty="0" smtClean="0"/>
              <a:t>Utilisé comme solvant pour l’acétate de cellulose ; nitrate de cellulose; acide gras</a:t>
            </a:r>
            <a:endParaRPr lang="en-US" sz="2800" dirty="0"/>
          </a:p>
        </p:txBody>
      </p:sp>
      <p:pic>
        <p:nvPicPr>
          <p:cNvPr id="2051" name="Picture 3" descr="C:\Users\ASUS\Pictures\dess[n\formiate de methyle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500306"/>
            <a:ext cx="3429817" cy="2071702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2500298" y="492919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FD</a:t>
            </a: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</a:t>
            </a:r>
            <a:r>
              <a:rPr lang="en-US" dirty="0" err="1" smtClean="0"/>
              <a:t>entoure</a:t>
            </a:r>
            <a:r>
              <a:rPr lang="en-US" dirty="0" smtClean="0"/>
              <a:t> le groupe fonctionnel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857364"/>
            <a:ext cx="4071966" cy="377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/>
              <a:t>Exemple 2: </a:t>
            </a:r>
            <a:r>
              <a:rPr lang="fr-FR" sz="3200" b="1" dirty="0" err="1" smtClean="0"/>
              <a:t>butanoate</a:t>
            </a:r>
            <a:r>
              <a:rPr lang="fr-FR" sz="3200" b="1" dirty="0" smtClean="0"/>
              <a:t> d’éthyle</a:t>
            </a:r>
            <a:endParaRPr lang="en-US" sz="3200" b="1" dirty="0"/>
          </a:p>
        </p:txBody>
      </p:sp>
      <p:pic>
        <p:nvPicPr>
          <p:cNvPr id="5" name="Image 4" descr="butanoate d'ethyle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2214553"/>
            <a:ext cx="5572164" cy="29642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2: </a:t>
            </a:r>
            <a:r>
              <a:rPr lang="fr-FR" dirty="0" err="1" smtClean="0"/>
              <a:t>butanoate</a:t>
            </a:r>
            <a:r>
              <a:rPr lang="fr-FR" dirty="0" smtClean="0"/>
              <a:t> d’éthyle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00562" y="1600200"/>
            <a:ext cx="4186238" cy="4525963"/>
          </a:xfrm>
        </p:spPr>
        <p:txBody>
          <a:bodyPr>
            <a:normAutofit/>
          </a:bodyPr>
          <a:lstStyle/>
          <a:p>
            <a:r>
              <a:rPr lang="fr-FR" sz="2800" dirty="0" smtClean="0"/>
              <a:t>Nom usuel: butyrate d’éthyle</a:t>
            </a:r>
          </a:p>
          <a:p>
            <a:r>
              <a:rPr lang="fr-FR" sz="2800" dirty="0" smtClean="0"/>
              <a:t>Nom officiel: </a:t>
            </a:r>
            <a:r>
              <a:rPr lang="fr-FR" sz="2800" dirty="0" err="1" smtClean="0"/>
              <a:t>butanoate</a:t>
            </a:r>
            <a:r>
              <a:rPr lang="fr-FR" sz="2800" dirty="0" smtClean="0"/>
              <a:t> d’éthyle</a:t>
            </a:r>
          </a:p>
          <a:p>
            <a:r>
              <a:rPr lang="fr-FR" sz="2800" dirty="0" smtClean="0"/>
              <a:t>FSD: </a:t>
            </a:r>
          </a:p>
          <a:p>
            <a:pPr>
              <a:buNone/>
            </a:pPr>
            <a:r>
              <a:rPr lang="fr-FR" sz="2800" dirty="0" smtClean="0"/>
              <a:t>CH</a:t>
            </a:r>
            <a:r>
              <a:rPr lang="fr-FR" sz="2800" baseline="-25000" dirty="0" smtClean="0"/>
              <a:t>3</a:t>
            </a:r>
            <a:r>
              <a:rPr lang="fr-FR" sz="2800" dirty="0" smtClean="0"/>
              <a:t>-CH</a:t>
            </a:r>
            <a:r>
              <a:rPr lang="fr-FR" sz="2800" baseline="-25000" dirty="0" smtClean="0"/>
              <a:t>2</a:t>
            </a:r>
            <a:r>
              <a:rPr lang="fr-FR" sz="2800" dirty="0" smtClean="0"/>
              <a:t>-CH</a:t>
            </a:r>
            <a:r>
              <a:rPr lang="fr-FR" sz="2800" baseline="-25000" dirty="0" smtClean="0"/>
              <a:t>2</a:t>
            </a:r>
            <a:r>
              <a:rPr lang="fr-FR" sz="2800" dirty="0" smtClean="0"/>
              <a:t>-COO-CH</a:t>
            </a:r>
            <a:r>
              <a:rPr lang="fr-FR" sz="2800" baseline="-25000" dirty="0" smtClean="0"/>
              <a:t>2</a:t>
            </a:r>
            <a:r>
              <a:rPr lang="fr-FR" sz="2800" dirty="0" smtClean="0"/>
              <a:t>-CH</a:t>
            </a:r>
            <a:r>
              <a:rPr lang="fr-FR" sz="2800" baseline="-25000" dirty="0" smtClean="0"/>
              <a:t>3</a:t>
            </a:r>
          </a:p>
          <a:p>
            <a:r>
              <a:rPr lang="fr-FR" sz="2800" dirty="0" smtClean="0"/>
              <a:t>Utilisé comme </a:t>
            </a:r>
            <a:r>
              <a:rPr lang="fr-FR" sz="2800" dirty="0" err="1" smtClean="0"/>
              <a:t>ar</a:t>
            </a:r>
            <a:r>
              <a:rPr lang="en-US" sz="2800" dirty="0" err="1" smtClean="0"/>
              <a:t>ôme</a:t>
            </a:r>
            <a:r>
              <a:rPr lang="en-US" sz="2800" dirty="0" smtClean="0"/>
              <a:t> </a:t>
            </a:r>
            <a:r>
              <a:rPr lang="en-US" sz="2800" dirty="0" err="1" smtClean="0"/>
              <a:t>alimentaire</a:t>
            </a:r>
            <a:r>
              <a:rPr lang="en-US" sz="2800" dirty="0" smtClean="0"/>
              <a:t> , </a:t>
            </a:r>
            <a:r>
              <a:rPr lang="en-US" sz="2800" dirty="0" err="1" smtClean="0"/>
              <a:t>odeur</a:t>
            </a:r>
            <a:r>
              <a:rPr lang="en-US" sz="2800" dirty="0" smtClean="0"/>
              <a:t> de fruit </a:t>
            </a:r>
            <a:r>
              <a:rPr lang="en-US" sz="2800" dirty="0" err="1" smtClean="0"/>
              <a:t>d’ananas</a:t>
            </a:r>
            <a:endParaRPr lang="en-US" sz="2800" dirty="0"/>
          </a:p>
        </p:txBody>
      </p:sp>
      <p:pic>
        <p:nvPicPr>
          <p:cNvPr id="4098" name="Picture 2" descr="C:\Users\ASUS\Pictures\dess[n\butanoate d'ethyle FD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000240"/>
            <a:ext cx="3589156" cy="278608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571736" y="514351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FD</a:t>
            </a: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354</Words>
  <Application>Microsoft Office PowerPoint</Application>
  <PresentationFormat>Affichage à l'écran (4:3)</PresentationFormat>
  <Paragraphs>76</Paragraphs>
  <Slides>18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Les esters carboxyliques</vt:lpstr>
      <vt:lpstr>Définition</vt:lpstr>
      <vt:lpstr>Nomenclature</vt:lpstr>
      <vt:lpstr>Présentation des esters</vt:lpstr>
      <vt:lpstr>Exemple 1: Formiate de méthyle ou méthanoate de méthyle</vt:lpstr>
      <vt:lpstr>Exemple 1: Formiate de méthyle</vt:lpstr>
      <vt:lpstr>On entoure le groupe fonctionnel</vt:lpstr>
      <vt:lpstr>Exemple 2: butanoate d’éthyle</vt:lpstr>
      <vt:lpstr>Exemple 2: butanoate d’éthyle</vt:lpstr>
      <vt:lpstr>On entoure le groupe fonctionnel</vt:lpstr>
      <vt:lpstr>Exemple 3: Éthanoate d’hexyle</vt:lpstr>
      <vt:lpstr>Exemple 3: Éthanoate d’hexyle </vt:lpstr>
      <vt:lpstr>On entoure le groupe fonctionnel</vt:lpstr>
      <vt:lpstr>Exemple 4: butanoate de pentyle</vt:lpstr>
      <vt:lpstr>Exemple 4: butanoate de pentyle</vt:lpstr>
      <vt:lpstr>On entoure le groupe fonctionnel</vt:lpstr>
      <vt:lpstr>Applications</vt:lpstr>
      <vt:lpstr>Nommer les composés suivants 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esters carboxyliques</dc:title>
  <dc:creator>Windows User</dc:creator>
  <cp:lastModifiedBy>Windows User</cp:lastModifiedBy>
  <cp:revision>37</cp:revision>
  <dcterms:created xsi:type="dcterms:W3CDTF">2020-10-19T08:37:51Z</dcterms:created>
  <dcterms:modified xsi:type="dcterms:W3CDTF">2020-10-19T18:27:43Z</dcterms:modified>
</cp:coreProperties>
</file>