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10/1/2020</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10/1/2020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10/1/2020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10/1/2020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5BA285-9698-1B45-8319-D90A8C63F150}" type="datetimeFigureOut">
              <a:rPr lang="en-US" dirty="0"/>
              <a:t>10/1/2020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10/1/2020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10/1/2020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10/1/2020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10/1/2020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CFCDFD-B4CF-A241-8D71-E814B10BEAF4}" type="datetimeFigureOut">
              <a:rPr lang="en-US" dirty="0"/>
              <a:t>10/1/2020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10/1/2020</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10/1/2020</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F016D-6D26-4800-A09C-68193C16E0D6}"/>
              </a:ext>
            </a:extLst>
          </p:cNvPr>
          <p:cNvSpPr>
            <a:spLocks noGrp="1"/>
          </p:cNvSpPr>
          <p:nvPr>
            <p:ph type="ctrTitle"/>
          </p:nvPr>
        </p:nvSpPr>
        <p:spPr/>
        <p:txBody>
          <a:bodyPr>
            <a:normAutofit/>
          </a:bodyPr>
          <a:lstStyle/>
          <a:p>
            <a:pPr algn="ctr"/>
            <a:r>
              <a:rPr lang="fr-FR" sz="4800" dirty="0">
                <a:solidFill>
                  <a:srgbClr val="FF0000"/>
                </a:solidFill>
                <a:latin typeface="Algerian" panose="04020705040A02060702" pitchFamily="82" charset="0"/>
                <a:cs typeface="Arial" panose="020B0604020202020204" pitchFamily="34" charset="0"/>
              </a:rPr>
              <a:t>Quelques définitions en biotechnologie végétale </a:t>
            </a:r>
          </a:p>
        </p:txBody>
      </p:sp>
      <p:sp>
        <p:nvSpPr>
          <p:cNvPr id="3" name="Subtitle 2">
            <a:extLst>
              <a:ext uri="{FF2B5EF4-FFF2-40B4-BE49-F238E27FC236}">
                <a16:creationId xmlns:a16="http://schemas.microsoft.com/office/drawing/2014/main" id="{B4BE9C20-ABB6-4878-8556-CB6A01A95DDC}"/>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3834437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BB356-FA04-46ED-80F5-6F2CBE3C75C9}"/>
              </a:ext>
            </a:extLst>
          </p:cNvPr>
          <p:cNvSpPr>
            <a:spLocks noGrp="1"/>
          </p:cNvSpPr>
          <p:nvPr>
            <p:ph type="title"/>
          </p:nvPr>
        </p:nvSpPr>
        <p:spPr/>
        <p:txBody>
          <a:bodyPr/>
          <a:lstStyle/>
          <a:p>
            <a:r>
              <a:rPr lang="fr-FR" dirty="0">
                <a:solidFill>
                  <a:srgbClr val="00B050"/>
                </a:solidFill>
                <a:latin typeface="Arial" panose="020B0604020202020204" pitchFamily="34" charset="0"/>
                <a:cs typeface="Arial" panose="020B0604020202020204" pitchFamily="34" charset="0"/>
              </a:rPr>
              <a:t>Alambic</a:t>
            </a:r>
          </a:p>
        </p:txBody>
      </p:sp>
      <p:sp>
        <p:nvSpPr>
          <p:cNvPr id="4" name="Rectangle 3">
            <a:extLst>
              <a:ext uri="{FF2B5EF4-FFF2-40B4-BE49-F238E27FC236}">
                <a16:creationId xmlns:a16="http://schemas.microsoft.com/office/drawing/2014/main" id="{D058450C-F387-4C09-B3FF-E620D7807BBE}"/>
              </a:ext>
            </a:extLst>
          </p:cNvPr>
          <p:cNvSpPr/>
          <p:nvPr/>
        </p:nvSpPr>
        <p:spPr>
          <a:xfrm>
            <a:off x="1534696" y="1853754"/>
            <a:ext cx="3829878" cy="4335011"/>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50000"/>
              </a:lnSpc>
              <a:spcBef>
                <a:spcPts val="0"/>
              </a:spcBef>
              <a:spcAft>
                <a:spcPts val="0"/>
              </a:spcAft>
              <a:buClrTx/>
              <a:buSzTx/>
              <a:buFontTx/>
              <a:buNone/>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C’est un appareil destiné à la séparation de produits par chauffage puis refroidissement</a:t>
            </a:r>
          </a:p>
        </p:txBody>
      </p:sp>
      <p:pic>
        <p:nvPicPr>
          <p:cNvPr id="5" name="Image 3">
            <a:extLst>
              <a:ext uri="{FF2B5EF4-FFF2-40B4-BE49-F238E27FC236}">
                <a16:creationId xmlns:a16="http://schemas.microsoft.com/office/drawing/2014/main" id="{139818C1-D24D-4F6A-AE9D-DF1108098074}"/>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a:xfrm>
            <a:off x="5364575" y="1853754"/>
            <a:ext cx="5690280" cy="3818175"/>
          </a:xfrm>
          <a:prstGeom prst="rect">
            <a:avLst/>
          </a:prstGeom>
          <a:noFill/>
          <a:ln>
            <a:noFill/>
          </a:ln>
        </p:spPr>
      </p:pic>
      <p:sp>
        <p:nvSpPr>
          <p:cNvPr id="6" name="Rectangle 5">
            <a:extLst>
              <a:ext uri="{FF2B5EF4-FFF2-40B4-BE49-F238E27FC236}">
                <a16:creationId xmlns:a16="http://schemas.microsoft.com/office/drawing/2014/main" id="{8185E6EE-E531-4749-8855-82753DACE942}"/>
              </a:ext>
            </a:extLst>
          </p:cNvPr>
          <p:cNvSpPr/>
          <p:nvPr/>
        </p:nvSpPr>
        <p:spPr>
          <a:xfrm>
            <a:off x="5730288" y="5764696"/>
            <a:ext cx="4958854" cy="288785"/>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Palatino Linotype" panose="02040502050505030304"/>
                <a:ea typeface="+mn-ea"/>
                <a:cs typeface="+mn-cs"/>
              </a:rPr>
              <a:t>Schéma d’un alambic</a:t>
            </a:r>
          </a:p>
        </p:txBody>
      </p:sp>
    </p:spTree>
    <p:extLst>
      <p:ext uri="{BB962C8B-B14F-4D97-AF65-F5344CB8AC3E}">
        <p14:creationId xmlns:p14="http://schemas.microsoft.com/office/powerpoint/2010/main" val="1454209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9C2B2-BB19-46A9-8CD5-AD0297286E76}"/>
              </a:ext>
            </a:extLst>
          </p:cNvPr>
          <p:cNvSpPr>
            <a:spLocks noGrp="1"/>
          </p:cNvSpPr>
          <p:nvPr>
            <p:ph type="title"/>
          </p:nvPr>
        </p:nvSpPr>
        <p:spPr/>
        <p:txBody>
          <a:bodyPr/>
          <a:lstStyle/>
          <a:p>
            <a:r>
              <a:rPr lang="fr-FR" dirty="0">
                <a:solidFill>
                  <a:srgbClr val="00B050"/>
                </a:solidFill>
                <a:latin typeface="Times New Roman" panose="02020603050405020304" pitchFamily="18" charset="0"/>
                <a:ea typeface="Calibri" panose="020F0502020204030204" pitchFamily="34" charset="0"/>
              </a:rPr>
              <a:t>Qu’est-ce que  « la biotechnologie »?</a:t>
            </a:r>
            <a:endParaRPr lang="fr-FR" dirty="0">
              <a:solidFill>
                <a:srgbClr val="00B050"/>
              </a:solidFill>
            </a:endParaRPr>
          </a:p>
        </p:txBody>
      </p:sp>
      <p:sp>
        <p:nvSpPr>
          <p:cNvPr id="3" name="Content Placeholder 2">
            <a:extLst>
              <a:ext uri="{FF2B5EF4-FFF2-40B4-BE49-F238E27FC236}">
                <a16:creationId xmlns:a16="http://schemas.microsoft.com/office/drawing/2014/main" id="{2EF0919F-5F06-47B6-88E5-AA95458FAE05}"/>
              </a:ext>
            </a:extLst>
          </p:cNvPr>
          <p:cNvSpPr>
            <a:spLocks noGrp="1"/>
          </p:cNvSpPr>
          <p:nvPr>
            <p:ph idx="1"/>
          </p:nvPr>
        </p:nvSpPr>
        <p:spPr/>
        <p:txBody>
          <a:bodyPr/>
          <a:lstStyle/>
          <a:p>
            <a:endParaRPr lang="fr-FR" dirty="0"/>
          </a:p>
        </p:txBody>
      </p:sp>
      <p:sp>
        <p:nvSpPr>
          <p:cNvPr id="4" name="Rectangle 3">
            <a:extLst>
              <a:ext uri="{FF2B5EF4-FFF2-40B4-BE49-F238E27FC236}">
                <a16:creationId xmlns:a16="http://schemas.microsoft.com/office/drawing/2014/main" id="{3F669A70-471A-477E-8D12-35BA7689D117}"/>
              </a:ext>
            </a:extLst>
          </p:cNvPr>
          <p:cNvSpPr/>
          <p:nvPr/>
        </p:nvSpPr>
        <p:spPr>
          <a:xfrm>
            <a:off x="1534696" y="2015732"/>
            <a:ext cx="2984295" cy="3450613"/>
          </a:xfrm>
          <a:prstGeom prst="rect">
            <a:avLst/>
          </a:prstGeom>
          <a:solidFill>
            <a:schemeClr val="accent3">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400" dirty="0">
                <a:solidFill>
                  <a:schemeClr val="tx1"/>
                </a:solidFill>
                <a:latin typeface="Arial" panose="020B0604020202020204" pitchFamily="34" charset="0"/>
                <a:ea typeface="Calibri" panose="020F0502020204030204" pitchFamily="34" charset="0"/>
                <a:cs typeface="Arial" panose="020B0604020202020204" pitchFamily="34" charset="0"/>
              </a:rPr>
              <a:t>Transformation des matières premières en biens ou services par le moyen d’organismes vivants</a:t>
            </a:r>
            <a:endParaRPr lang="fr-FR" sz="2400" dirty="0">
              <a:solidFill>
                <a:schemeClr val="tx1"/>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A06B2B45-135C-4BC2-8CAB-B60061AA7DB6}"/>
              </a:ext>
            </a:extLst>
          </p:cNvPr>
          <p:cNvSpPr/>
          <p:nvPr/>
        </p:nvSpPr>
        <p:spPr>
          <a:xfrm>
            <a:off x="4731026" y="2015732"/>
            <a:ext cx="3114261" cy="3450613"/>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a:solidFill>
                  <a:schemeClr val="tx1"/>
                </a:solidFill>
                <a:latin typeface="Arial" panose="020B0604020202020204" pitchFamily="34" charset="0"/>
                <a:ea typeface="Calibri" panose="020F0502020204030204" pitchFamily="34" charset="0"/>
                <a:cs typeface="Arial" panose="020B0604020202020204" pitchFamily="34" charset="0"/>
              </a:rPr>
              <a:t>Production industrielle de biens et de services par des procédés faisant appel à des organismes biologiques et fondés sur des expertises dans les domaines de la microbiologie, la biochimie et l’ingénierie chimique</a:t>
            </a:r>
            <a:endParaRPr lang="fr-FR" sz="2000" dirty="0">
              <a:solidFill>
                <a:schemeClr val="tx1"/>
              </a:solidFill>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941A1114-2294-4015-8FCF-1CF599BB7211}"/>
              </a:ext>
            </a:extLst>
          </p:cNvPr>
          <p:cNvSpPr/>
          <p:nvPr/>
        </p:nvSpPr>
        <p:spPr>
          <a:xfrm>
            <a:off x="8070558" y="2015732"/>
            <a:ext cx="2984295" cy="3450613"/>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solidFill>
                  <a:schemeClr val="tx1"/>
                </a:solidFill>
                <a:latin typeface="Arial" panose="020B0604020202020204" pitchFamily="34" charset="0"/>
                <a:ea typeface="Calibri" panose="020F0502020204030204" pitchFamily="34" charset="0"/>
                <a:cs typeface="Arial" panose="020B0604020202020204" pitchFamily="34" charset="0"/>
              </a:rPr>
              <a:t>Technologie basée sur la biologie, plus particulièrement dans le contexte de l’agriculture, de la science des aliments et de la médecine</a:t>
            </a:r>
            <a:r>
              <a:rPr lang="fr-FR" dirty="0">
                <a:latin typeface="Times New Roman" panose="02020603050405020304" pitchFamily="18" charset="0"/>
                <a:ea typeface="Calibri" panose="020F0502020204030204" pitchFamily="34" charset="0"/>
              </a:rPr>
              <a:t>. </a:t>
            </a:r>
            <a:endParaRPr lang="fr-FR" dirty="0"/>
          </a:p>
        </p:txBody>
      </p:sp>
    </p:spTree>
    <p:extLst>
      <p:ext uri="{BB962C8B-B14F-4D97-AF65-F5344CB8AC3E}">
        <p14:creationId xmlns:p14="http://schemas.microsoft.com/office/powerpoint/2010/main" val="1196580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44FC-0520-439F-9985-D606EDA8CD0F}"/>
              </a:ext>
            </a:extLst>
          </p:cNvPr>
          <p:cNvSpPr>
            <a:spLocks noGrp="1"/>
          </p:cNvSpPr>
          <p:nvPr>
            <p:ph type="title"/>
          </p:nvPr>
        </p:nvSpPr>
        <p:spPr/>
        <p:txBody>
          <a:bodyPr/>
          <a:lstStyle/>
          <a:p>
            <a:r>
              <a:rPr lang="fr-FR" dirty="0">
                <a:solidFill>
                  <a:srgbClr val="00B050"/>
                </a:solidFill>
                <a:latin typeface="Times New Roman" panose="02020603050405020304" pitchFamily="18" charset="0"/>
                <a:ea typeface="Calibri" panose="020F0502020204030204" pitchFamily="34" charset="0"/>
              </a:rPr>
              <a:t>Biotechnologie végétale</a:t>
            </a:r>
            <a:endParaRPr lang="fr-FR" dirty="0">
              <a:solidFill>
                <a:srgbClr val="00B050"/>
              </a:solidFill>
            </a:endParaRPr>
          </a:p>
        </p:txBody>
      </p:sp>
      <p:sp>
        <p:nvSpPr>
          <p:cNvPr id="3" name="Content Placeholder 2">
            <a:extLst>
              <a:ext uri="{FF2B5EF4-FFF2-40B4-BE49-F238E27FC236}">
                <a16:creationId xmlns:a16="http://schemas.microsoft.com/office/drawing/2014/main" id="{1F9F04CA-7DD1-4228-83C7-8529B6891364}"/>
              </a:ext>
            </a:extLst>
          </p:cNvPr>
          <p:cNvSpPr>
            <a:spLocks noGrp="1"/>
          </p:cNvSpPr>
          <p:nvPr>
            <p:ph idx="1"/>
          </p:nvPr>
        </p:nvSpPr>
        <p:spPr/>
        <p:txBody>
          <a:bodyPr/>
          <a:lstStyle/>
          <a:p>
            <a:endParaRPr lang="fr-FR" dirty="0"/>
          </a:p>
        </p:txBody>
      </p:sp>
      <p:sp>
        <p:nvSpPr>
          <p:cNvPr id="5" name="Rectangle 4">
            <a:extLst>
              <a:ext uri="{FF2B5EF4-FFF2-40B4-BE49-F238E27FC236}">
                <a16:creationId xmlns:a16="http://schemas.microsoft.com/office/drawing/2014/main" id="{2F523389-AFC7-48AF-9E9C-4DA4E1D3AAB6}"/>
              </a:ext>
            </a:extLst>
          </p:cNvPr>
          <p:cNvSpPr/>
          <p:nvPr/>
        </p:nvSpPr>
        <p:spPr>
          <a:xfrm>
            <a:off x="2491409" y="1946158"/>
            <a:ext cx="6811618" cy="3450613"/>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2400" dirty="0">
                <a:solidFill>
                  <a:schemeClr val="tx1"/>
                </a:solidFill>
                <a:latin typeface="Arial" panose="020B0604020202020204" pitchFamily="34" charset="0"/>
                <a:ea typeface="Calibri" panose="020F0502020204030204" pitchFamily="34" charset="0"/>
                <a:cs typeface="Arial" panose="020B0604020202020204" pitchFamily="34" charset="0"/>
              </a:rPr>
              <a:t>Ensemble de pratiques faisant appel aux cultures in vitro de plantes et/ou aux techniques de biologie moléculaire dans les domaines de l’agronomie, l’industrie et la recherche fondamentale. </a:t>
            </a:r>
            <a:endParaRPr lang="fr-FR"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9891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CF06F-DD17-40DF-B9BF-0DB65F300284}"/>
              </a:ext>
            </a:extLst>
          </p:cNvPr>
          <p:cNvSpPr>
            <a:spLocks noGrp="1"/>
          </p:cNvSpPr>
          <p:nvPr>
            <p:ph type="title"/>
          </p:nvPr>
        </p:nvSpPr>
        <p:spPr/>
        <p:txBody>
          <a:bodyPr/>
          <a:lstStyle/>
          <a:p>
            <a:r>
              <a:rPr lang="fr-FR" dirty="0" err="1">
                <a:solidFill>
                  <a:srgbClr val="00B050"/>
                </a:solidFill>
                <a:latin typeface="Times New Roman" panose="02020603050405020304" pitchFamily="18" charset="0"/>
                <a:ea typeface="Calibri" panose="020F0502020204030204" pitchFamily="34" charset="0"/>
              </a:rPr>
              <a:t>Micropropagation</a:t>
            </a:r>
            <a:endParaRPr lang="fr-FR" dirty="0">
              <a:solidFill>
                <a:srgbClr val="00B050"/>
              </a:solidFill>
            </a:endParaRPr>
          </a:p>
        </p:txBody>
      </p:sp>
      <p:sp>
        <p:nvSpPr>
          <p:cNvPr id="3" name="Content Placeholder 2">
            <a:extLst>
              <a:ext uri="{FF2B5EF4-FFF2-40B4-BE49-F238E27FC236}">
                <a16:creationId xmlns:a16="http://schemas.microsoft.com/office/drawing/2014/main" id="{4F09232C-E69B-4E81-81B4-4C935FD63F27}"/>
              </a:ext>
            </a:extLst>
          </p:cNvPr>
          <p:cNvSpPr>
            <a:spLocks noGrp="1"/>
          </p:cNvSpPr>
          <p:nvPr>
            <p:ph idx="1"/>
          </p:nvPr>
        </p:nvSpPr>
        <p:spPr/>
        <p:txBody>
          <a:bodyPr/>
          <a:lstStyle/>
          <a:p>
            <a:endParaRPr lang="fr-FR" dirty="0"/>
          </a:p>
        </p:txBody>
      </p:sp>
      <p:sp>
        <p:nvSpPr>
          <p:cNvPr id="4" name="Rectangle 3">
            <a:extLst>
              <a:ext uri="{FF2B5EF4-FFF2-40B4-BE49-F238E27FC236}">
                <a16:creationId xmlns:a16="http://schemas.microsoft.com/office/drawing/2014/main" id="{03440DB3-A53C-41B6-932D-C4E34149E2C5}"/>
              </a:ext>
            </a:extLst>
          </p:cNvPr>
          <p:cNvSpPr/>
          <p:nvPr/>
        </p:nvSpPr>
        <p:spPr>
          <a:xfrm>
            <a:off x="2650435" y="2015732"/>
            <a:ext cx="6599582" cy="3450613"/>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dirty="0">
                <a:latin typeface="Times New Roman" panose="02020603050405020304" pitchFamily="18" charset="0"/>
                <a:ea typeface="Calibri" panose="020F0502020204030204" pitchFamily="34" charset="0"/>
              </a:rPr>
              <a:t> </a:t>
            </a:r>
            <a:r>
              <a:rPr lang="fr-FR" sz="2400" dirty="0">
                <a:solidFill>
                  <a:schemeClr val="tx1"/>
                </a:solidFill>
                <a:latin typeface="Arial" panose="020B0604020202020204" pitchFamily="34" charset="0"/>
                <a:ea typeface="Calibri" panose="020F0502020204030204" pitchFamily="34" charset="0"/>
                <a:cs typeface="Arial" panose="020B0604020202020204" pitchFamily="34" charset="0"/>
              </a:rPr>
              <a:t>Il s’agit d’une</a:t>
            </a:r>
            <a:r>
              <a:rPr lang="fr-FR" sz="2400" dirty="0">
                <a:solidFill>
                  <a:prstClr val="black"/>
                </a:solidFill>
                <a:latin typeface="Arial" panose="020B0604020202020204" pitchFamily="34" charset="0"/>
                <a:ea typeface="Calibri" panose="020F0502020204030204" pitchFamily="34" charset="0"/>
                <a:cs typeface="Arial" panose="020B0604020202020204" pitchFamily="34" charset="0"/>
              </a:rPr>
              <a:t> technique de</a:t>
            </a:r>
            <a:r>
              <a:rPr lang="fr-FR" sz="2400" dirty="0">
                <a:solidFill>
                  <a:schemeClr val="tx1"/>
                </a:solidFill>
                <a:latin typeface="Arial" panose="020B0604020202020204" pitchFamily="34" charset="0"/>
                <a:ea typeface="Calibri" panose="020F0502020204030204" pitchFamily="34" charset="0"/>
                <a:cs typeface="Arial" panose="020B0604020202020204" pitchFamily="34" charset="0"/>
              </a:rPr>
              <a:t> culture in-vitro </a:t>
            </a:r>
            <a:r>
              <a:rPr lang="fr-FR" sz="2400">
                <a:solidFill>
                  <a:schemeClr val="tx1"/>
                </a:solidFill>
                <a:latin typeface="Arial" panose="020B0604020202020204" pitchFamily="34" charset="0"/>
                <a:ea typeface="Calibri" panose="020F0502020204030204" pitchFamily="34" charset="0"/>
                <a:cs typeface="Arial" panose="020B0604020202020204" pitchFamily="34" charset="0"/>
              </a:rPr>
              <a:t>ou CIV visant </a:t>
            </a:r>
            <a:r>
              <a:rPr lang="fr-FR" sz="2400" dirty="0">
                <a:solidFill>
                  <a:schemeClr val="tx1"/>
                </a:solidFill>
                <a:latin typeface="Arial" panose="020B0604020202020204" pitchFamily="34" charset="0"/>
                <a:ea typeface="Calibri" panose="020F0502020204030204" pitchFamily="34" charset="0"/>
                <a:cs typeface="Arial" panose="020B0604020202020204" pitchFamily="34" charset="0"/>
              </a:rPr>
              <a:t>à régénérer une plante entière à partir de cellules ou tissus végétaux en </a:t>
            </a:r>
            <a:r>
              <a:rPr lang="fr-FR" sz="2400">
                <a:solidFill>
                  <a:schemeClr val="tx1"/>
                </a:solidFill>
                <a:latin typeface="Arial" panose="020B0604020202020204" pitchFamily="34" charset="0"/>
                <a:ea typeface="Calibri" panose="020F0502020204030204" pitchFamily="34" charset="0"/>
                <a:cs typeface="Arial" panose="020B0604020202020204" pitchFamily="34" charset="0"/>
              </a:rPr>
              <a:t>milieu nutritif, </a:t>
            </a:r>
            <a:r>
              <a:rPr lang="fr-FR" sz="2400" dirty="0">
                <a:solidFill>
                  <a:schemeClr val="tx1"/>
                </a:solidFill>
                <a:latin typeface="Arial" panose="020B0604020202020204" pitchFamily="34" charset="0"/>
                <a:ea typeface="Calibri" panose="020F0502020204030204" pitchFamily="34" charset="0"/>
                <a:cs typeface="Arial" panose="020B0604020202020204" pitchFamily="34" charset="0"/>
              </a:rPr>
              <a:t>en utilisant des techniques modernes de culture cellulaire</a:t>
            </a:r>
            <a:endParaRPr lang="fr-FR"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578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0AA09-2328-4B42-A7AA-FEBDC84A7762}"/>
              </a:ext>
            </a:extLst>
          </p:cNvPr>
          <p:cNvSpPr>
            <a:spLocks noGrp="1"/>
          </p:cNvSpPr>
          <p:nvPr>
            <p:ph type="title"/>
          </p:nvPr>
        </p:nvSpPr>
        <p:spPr/>
        <p:txBody>
          <a:bodyPr/>
          <a:lstStyle/>
          <a:p>
            <a:r>
              <a:rPr lang="fr-FR" dirty="0">
                <a:solidFill>
                  <a:srgbClr val="00B050"/>
                </a:solidFill>
                <a:latin typeface="Times New Roman" panose="02020603050405020304" pitchFamily="18" charset="0"/>
                <a:ea typeface="Calibri" panose="020F0502020204030204" pitchFamily="34" charset="0"/>
              </a:rPr>
              <a:t>Plante aromatique</a:t>
            </a:r>
            <a:endParaRPr lang="fr-FR" dirty="0">
              <a:solidFill>
                <a:srgbClr val="00B050"/>
              </a:solidFill>
            </a:endParaRPr>
          </a:p>
        </p:txBody>
      </p:sp>
      <p:sp>
        <p:nvSpPr>
          <p:cNvPr id="3" name="Content Placeholder 2">
            <a:extLst>
              <a:ext uri="{FF2B5EF4-FFF2-40B4-BE49-F238E27FC236}">
                <a16:creationId xmlns:a16="http://schemas.microsoft.com/office/drawing/2014/main" id="{22797E60-6655-4A22-9B04-820C77E8702E}"/>
              </a:ext>
            </a:extLst>
          </p:cNvPr>
          <p:cNvSpPr>
            <a:spLocks noGrp="1"/>
          </p:cNvSpPr>
          <p:nvPr>
            <p:ph idx="1"/>
          </p:nvPr>
        </p:nvSpPr>
        <p:spPr/>
        <p:txBody>
          <a:bodyPr/>
          <a:lstStyle/>
          <a:p>
            <a:endParaRPr lang="fr-FR" dirty="0"/>
          </a:p>
        </p:txBody>
      </p:sp>
      <p:sp>
        <p:nvSpPr>
          <p:cNvPr id="4" name="Rectangle 3">
            <a:extLst>
              <a:ext uri="{FF2B5EF4-FFF2-40B4-BE49-F238E27FC236}">
                <a16:creationId xmlns:a16="http://schemas.microsoft.com/office/drawing/2014/main" id="{1FB625F6-CBE8-4E6A-A8A2-F267C5D6DBFF}"/>
              </a:ext>
            </a:extLst>
          </p:cNvPr>
          <p:cNvSpPr/>
          <p:nvPr/>
        </p:nvSpPr>
        <p:spPr>
          <a:xfrm>
            <a:off x="2716696" y="2015733"/>
            <a:ext cx="6904381" cy="3470668"/>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51460" algn="ctr">
              <a:lnSpc>
                <a:spcPct val="115000"/>
              </a:lnSpc>
              <a:spcAft>
                <a:spcPts val="0"/>
              </a:spcAft>
            </a:pPr>
            <a:r>
              <a:rPr lang="fr-FR" sz="2800" dirty="0">
                <a:solidFill>
                  <a:schemeClr val="tx1"/>
                </a:solidFill>
                <a:latin typeface="Arial" panose="020B0604020202020204" pitchFamily="34" charset="0"/>
                <a:ea typeface="Calibri" panose="020F0502020204030204" pitchFamily="34" charset="0"/>
                <a:cs typeface="Arial" panose="020B0604020202020204" pitchFamily="34" charset="0"/>
              </a:rPr>
              <a:t>C’est une plante utilisée en cuisine et en phytothérapie pour les arômes qu'elles dégagent, et leurs huiles essentielles que l'on peut extraire. Ces plantes aromatiques sont cultivées selon les besoins pour leurs feuilles, tiges, bulbes, racines, graines, fleurs, écorce…</a:t>
            </a:r>
          </a:p>
        </p:txBody>
      </p:sp>
    </p:spTree>
    <p:extLst>
      <p:ext uri="{BB962C8B-B14F-4D97-AF65-F5344CB8AC3E}">
        <p14:creationId xmlns:p14="http://schemas.microsoft.com/office/powerpoint/2010/main" val="1407384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D22D3-5BE5-471E-8284-7CB6727E8BB7}"/>
              </a:ext>
            </a:extLst>
          </p:cNvPr>
          <p:cNvSpPr>
            <a:spLocks noGrp="1"/>
          </p:cNvSpPr>
          <p:nvPr>
            <p:ph type="title"/>
          </p:nvPr>
        </p:nvSpPr>
        <p:spPr/>
        <p:txBody>
          <a:bodyPr>
            <a:normAutofit/>
          </a:bodyPr>
          <a:lstStyle/>
          <a:p>
            <a:r>
              <a:rPr lang="fr-FR" dirty="0">
                <a:solidFill>
                  <a:srgbClr val="00B050"/>
                </a:solidFill>
                <a:latin typeface="Times New Roman" panose="02020603050405020304" pitchFamily="18" charset="0"/>
                <a:ea typeface="Calibri" panose="020F0502020204030204" pitchFamily="34" charset="0"/>
              </a:rPr>
              <a:t>Phytothérapie </a:t>
            </a:r>
            <a:endParaRPr lang="fr-FR" dirty="0">
              <a:solidFill>
                <a:srgbClr val="00B050"/>
              </a:solidFill>
            </a:endParaRPr>
          </a:p>
        </p:txBody>
      </p:sp>
      <p:sp>
        <p:nvSpPr>
          <p:cNvPr id="3" name="Content Placeholder 2">
            <a:extLst>
              <a:ext uri="{FF2B5EF4-FFF2-40B4-BE49-F238E27FC236}">
                <a16:creationId xmlns:a16="http://schemas.microsoft.com/office/drawing/2014/main" id="{FB687823-6017-4759-B5B6-AB50CA0429D0}"/>
              </a:ext>
            </a:extLst>
          </p:cNvPr>
          <p:cNvSpPr>
            <a:spLocks noGrp="1"/>
          </p:cNvSpPr>
          <p:nvPr>
            <p:ph idx="1"/>
          </p:nvPr>
        </p:nvSpPr>
        <p:spPr/>
        <p:txBody>
          <a:bodyPr/>
          <a:lstStyle/>
          <a:p>
            <a:endParaRPr lang="fr-FR" dirty="0"/>
          </a:p>
        </p:txBody>
      </p:sp>
      <p:sp>
        <p:nvSpPr>
          <p:cNvPr id="4" name="Rectangle 3">
            <a:extLst>
              <a:ext uri="{FF2B5EF4-FFF2-40B4-BE49-F238E27FC236}">
                <a16:creationId xmlns:a16="http://schemas.microsoft.com/office/drawing/2014/main" id="{454BA9C6-FB1E-48E1-A599-44A5411E75D5}"/>
              </a:ext>
            </a:extLst>
          </p:cNvPr>
          <p:cNvSpPr/>
          <p:nvPr/>
        </p:nvSpPr>
        <p:spPr>
          <a:xfrm>
            <a:off x="2676939" y="2015732"/>
            <a:ext cx="6692348" cy="3450613"/>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fr-FR" sz="2400" dirty="0">
                <a:solidFill>
                  <a:schemeClr val="tx1"/>
                </a:solidFill>
                <a:latin typeface="Arial" panose="020B0604020202020204" pitchFamily="34" charset="0"/>
                <a:ea typeface="Calibri" panose="020F0502020204030204" pitchFamily="34" charset="0"/>
                <a:cs typeface="Arial" panose="020B0604020202020204" pitchFamily="34" charset="0"/>
              </a:rPr>
              <a:t>¤ Utilisation d’extraits végétaux dans la conception de médicaments</a:t>
            </a:r>
            <a:r>
              <a:rPr lang="fr-FR" dirty="0">
                <a:solidFill>
                  <a:schemeClr val="tx1"/>
                </a:solidFill>
                <a:latin typeface="Times New Roman" panose="02020603050405020304" pitchFamily="18" charset="0"/>
                <a:ea typeface="Calibri" panose="020F0502020204030204" pitchFamily="34" charset="0"/>
              </a:rPr>
              <a:t>.</a:t>
            </a:r>
          </a:p>
          <a:p>
            <a:pPr>
              <a:lnSpc>
                <a:spcPct val="150000"/>
              </a:lnSpc>
            </a:pPr>
            <a:r>
              <a:rPr lang="fr-FR" sz="2400" dirty="0">
                <a:solidFill>
                  <a:schemeClr val="tx1"/>
                </a:solidFill>
                <a:latin typeface="Arial" panose="020B0604020202020204" pitchFamily="34" charset="0"/>
                <a:cs typeface="Arial" panose="020B0604020202020204" pitchFamily="34" charset="0"/>
              </a:rPr>
              <a:t>¤ Traitement des maladies par les plantes.</a:t>
            </a:r>
          </a:p>
        </p:txBody>
      </p:sp>
    </p:spTree>
    <p:extLst>
      <p:ext uri="{BB962C8B-B14F-4D97-AF65-F5344CB8AC3E}">
        <p14:creationId xmlns:p14="http://schemas.microsoft.com/office/powerpoint/2010/main" val="2847678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68DB5-0014-42AD-8747-1F710C793EF9}"/>
              </a:ext>
            </a:extLst>
          </p:cNvPr>
          <p:cNvSpPr>
            <a:spLocks noGrp="1"/>
          </p:cNvSpPr>
          <p:nvPr>
            <p:ph type="title"/>
          </p:nvPr>
        </p:nvSpPr>
        <p:spPr/>
        <p:txBody>
          <a:bodyPr/>
          <a:lstStyle/>
          <a:p>
            <a:r>
              <a:rPr lang="fr-FR" dirty="0">
                <a:solidFill>
                  <a:srgbClr val="00B050"/>
                </a:solidFill>
                <a:latin typeface="Arial" panose="020B0604020202020204" pitchFamily="34" charset="0"/>
                <a:ea typeface="Calibri" panose="020F0502020204030204" pitchFamily="34" charset="0"/>
                <a:cs typeface="Arial" panose="020B0604020202020204" pitchFamily="34" charset="0"/>
              </a:rPr>
              <a:t>Huile essentielle (HE) ou essence végétale </a:t>
            </a:r>
            <a:endParaRPr lang="fr-FR" dirty="0">
              <a:solidFill>
                <a:srgbClr val="00B05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E95F277-6B3A-4645-94D1-BAC778FE7634}"/>
              </a:ext>
            </a:extLst>
          </p:cNvPr>
          <p:cNvSpPr>
            <a:spLocks noGrp="1"/>
          </p:cNvSpPr>
          <p:nvPr>
            <p:ph idx="1"/>
          </p:nvPr>
        </p:nvSpPr>
        <p:spPr/>
        <p:txBody>
          <a:bodyPr/>
          <a:lstStyle/>
          <a:p>
            <a:endParaRPr lang="fr-FR" dirty="0"/>
          </a:p>
        </p:txBody>
      </p:sp>
      <p:sp>
        <p:nvSpPr>
          <p:cNvPr id="4" name="Rectangle 3">
            <a:extLst>
              <a:ext uri="{FF2B5EF4-FFF2-40B4-BE49-F238E27FC236}">
                <a16:creationId xmlns:a16="http://schemas.microsoft.com/office/drawing/2014/main" id="{2848550F-2A47-4173-BB74-672ADA8E0551}"/>
              </a:ext>
            </a:extLst>
          </p:cNvPr>
          <p:cNvSpPr/>
          <p:nvPr/>
        </p:nvSpPr>
        <p:spPr>
          <a:xfrm>
            <a:off x="1534696" y="2015732"/>
            <a:ext cx="9520158" cy="3450613"/>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51460">
              <a:lnSpc>
                <a:spcPct val="115000"/>
              </a:lnSpc>
              <a:spcAft>
                <a:spcPts val="0"/>
              </a:spcAft>
            </a:pPr>
            <a:r>
              <a:rPr lang="fr-FR" sz="2400" dirty="0">
                <a:solidFill>
                  <a:schemeClr val="tx1"/>
                </a:solidFill>
                <a:latin typeface="Arial" panose="020B0604020202020204" pitchFamily="34" charset="0"/>
                <a:ea typeface="Calibri" panose="020F0502020204030204" pitchFamily="34" charset="0"/>
                <a:cs typeface="Arial" panose="020B0604020202020204" pitchFamily="34" charset="0"/>
              </a:rPr>
              <a:t>C’est un liquide concentré et hydrophobe des composés aromatiques volatils d’une plante, extrait de végétaux aromatiques. Il est obtenu  par hydrodistillation (ou entrainement à la vapeur).</a:t>
            </a:r>
          </a:p>
          <a:p>
            <a:pPr marL="251460">
              <a:lnSpc>
                <a:spcPct val="115000"/>
              </a:lnSpc>
              <a:spcAft>
                <a:spcPts val="0"/>
              </a:spcAft>
            </a:pPr>
            <a:r>
              <a:rPr lang="fr-FR" sz="2400" dirty="0">
                <a:solidFill>
                  <a:schemeClr val="tx1"/>
                </a:solidFill>
                <a:latin typeface="Arial" panose="020B0604020202020204" pitchFamily="34" charset="0"/>
                <a:ea typeface="Calibri" panose="020F0502020204030204" pitchFamily="34" charset="0"/>
                <a:cs typeface="Arial" panose="020B0604020202020204" pitchFamily="34" charset="0"/>
              </a:rPr>
              <a:t>L’huile essentielle contient un nombre considérable de substances biochimiques (exemples : alcools,  phénols,  esters, oxydes, coumarines, cétones, aldéhydes etc…)</a:t>
            </a:r>
          </a:p>
        </p:txBody>
      </p:sp>
    </p:spTree>
    <p:extLst>
      <p:ext uri="{BB962C8B-B14F-4D97-AF65-F5344CB8AC3E}">
        <p14:creationId xmlns:p14="http://schemas.microsoft.com/office/powerpoint/2010/main" val="2676404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02D84-5064-4CE4-B2B9-7F2491F73F49}"/>
              </a:ext>
            </a:extLst>
          </p:cNvPr>
          <p:cNvSpPr>
            <a:spLocks noGrp="1"/>
          </p:cNvSpPr>
          <p:nvPr>
            <p:ph type="title"/>
          </p:nvPr>
        </p:nvSpPr>
        <p:spPr/>
        <p:txBody>
          <a:bodyPr/>
          <a:lstStyle/>
          <a:p>
            <a:r>
              <a:rPr lang="fr-FR" dirty="0">
                <a:solidFill>
                  <a:srgbClr val="00B050"/>
                </a:solidFill>
                <a:latin typeface="Arial" panose="020B0604020202020204" pitchFamily="34" charset="0"/>
                <a:ea typeface="Calibri" panose="020F0502020204030204" pitchFamily="34" charset="0"/>
                <a:cs typeface="Arial" panose="020B0604020202020204" pitchFamily="34" charset="0"/>
              </a:rPr>
              <a:t>Hydrodistillation</a:t>
            </a:r>
            <a:endParaRPr lang="fr-FR" dirty="0">
              <a:solidFill>
                <a:srgbClr val="00B05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735FA6F-1972-4B40-8E01-B66E695BEA3E}"/>
              </a:ext>
            </a:extLst>
          </p:cNvPr>
          <p:cNvSpPr>
            <a:spLocks noGrp="1"/>
          </p:cNvSpPr>
          <p:nvPr>
            <p:ph idx="1"/>
          </p:nvPr>
        </p:nvSpPr>
        <p:spPr/>
        <p:txBody>
          <a:bodyPr/>
          <a:lstStyle/>
          <a:p>
            <a:endParaRPr lang="fr-FR" dirty="0"/>
          </a:p>
        </p:txBody>
      </p:sp>
      <p:sp>
        <p:nvSpPr>
          <p:cNvPr id="4" name="Rectangle 3">
            <a:extLst>
              <a:ext uri="{FF2B5EF4-FFF2-40B4-BE49-F238E27FC236}">
                <a16:creationId xmlns:a16="http://schemas.microsoft.com/office/drawing/2014/main" id="{1038CC28-F32F-4DD2-9587-295C44D540B1}"/>
              </a:ext>
            </a:extLst>
          </p:cNvPr>
          <p:cNvSpPr/>
          <p:nvPr/>
        </p:nvSpPr>
        <p:spPr>
          <a:xfrm>
            <a:off x="1534697" y="2015732"/>
            <a:ext cx="9758696" cy="4173033"/>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fr-FR" sz="2400" dirty="0">
                <a:solidFill>
                  <a:schemeClr val="tx1"/>
                </a:solidFill>
                <a:latin typeface="Arial" panose="020B0604020202020204" pitchFamily="34" charset="0"/>
                <a:cs typeface="Arial" panose="020B0604020202020204" pitchFamily="34" charset="0"/>
              </a:rPr>
              <a:t>C’est un procédé d’extraction ou de séparation de certaines substances organiques d’une plante. </a:t>
            </a:r>
          </a:p>
          <a:p>
            <a:pPr algn="just">
              <a:lnSpc>
                <a:spcPct val="150000"/>
              </a:lnSpc>
            </a:pPr>
            <a:r>
              <a:rPr lang="fr-FR" sz="2400" u="sng" dirty="0">
                <a:solidFill>
                  <a:schemeClr val="tx1"/>
                </a:solidFill>
                <a:latin typeface="Arial" panose="020B0604020202020204" pitchFamily="34" charset="0"/>
                <a:cs typeface="Arial" panose="020B0604020202020204" pitchFamily="34" charset="0"/>
              </a:rPr>
              <a:t>Le principe est le suivant</a:t>
            </a:r>
            <a:r>
              <a:rPr lang="fr-FR" sz="2400" dirty="0">
                <a:solidFill>
                  <a:schemeClr val="tx1"/>
                </a:solidFill>
                <a:latin typeface="Arial" panose="020B0604020202020204" pitchFamily="34" charset="0"/>
                <a:cs typeface="Arial" panose="020B0604020202020204" pitchFamily="34" charset="0"/>
              </a:rPr>
              <a:t>: Dans un ballon, on porte à ébullition un mélange d’eau et de la plante dont on souhaite extraire l’huile essentielle. Les cellules végétales s’éclatent et libèrent les molécules odorantes, lesquelles sont alors entraînées par la vapeur d’eau créée.</a:t>
            </a:r>
          </a:p>
        </p:txBody>
      </p:sp>
    </p:spTree>
    <p:extLst>
      <p:ext uri="{BB962C8B-B14F-4D97-AF65-F5344CB8AC3E}">
        <p14:creationId xmlns:p14="http://schemas.microsoft.com/office/powerpoint/2010/main" val="755181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DF4D9-677D-4E54-B0DE-E2D87B28F476}"/>
              </a:ext>
            </a:extLst>
          </p:cNvPr>
          <p:cNvSpPr>
            <a:spLocks noGrp="1"/>
          </p:cNvSpPr>
          <p:nvPr>
            <p:ph type="title"/>
          </p:nvPr>
        </p:nvSpPr>
        <p:spPr/>
        <p:txBody>
          <a:bodyPr/>
          <a:lstStyle/>
          <a:p>
            <a:r>
              <a:rPr lang="fr-FR" dirty="0">
                <a:solidFill>
                  <a:srgbClr val="00B050"/>
                </a:solidFill>
                <a:latin typeface="Arial" panose="020B0604020202020204" pitchFamily="34" charset="0"/>
                <a:cs typeface="Arial" panose="020B0604020202020204" pitchFamily="34" charset="0"/>
              </a:rPr>
              <a:t>Principe de « l’e</a:t>
            </a:r>
            <a:r>
              <a:rPr lang="fr-FR" dirty="0">
                <a:solidFill>
                  <a:srgbClr val="00B050"/>
                </a:solidFill>
                <a:latin typeface="Arial" panose="020B0604020202020204" pitchFamily="34" charset="0"/>
                <a:ea typeface="Calibri" panose="020F0502020204030204" pitchFamily="34" charset="0"/>
                <a:cs typeface="Arial" panose="020B0604020202020204" pitchFamily="34" charset="0"/>
              </a:rPr>
              <a:t>ntrainement à la vapeur d’eau » </a:t>
            </a:r>
            <a:endParaRPr lang="fr-FR" dirty="0">
              <a:solidFill>
                <a:srgbClr val="00B05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441DAC1-C6A1-4108-BC38-E10926580D49}"/>
              </a:ext>
            </a:extLst>
          </p:cNvPr>
          <p:cNvSpPr>
            <a:spLocks noGrp="1"/>
          </p:cNvSpPr>
          <p:nvPr>
            <p:ph idx="1"/>
          </p:nvPr>
        </p:nvSpPr>
        <p:spPr/>
        <p:txBody>
          <a:bodyPr/>
          <a:lstStyle/>
          <a:p>
            <a:endParaRPr lang="fr-FR"/>
          </a:p>
        </p:txBody>
      </p:sp>
      <p:sp>
        <p:nvSpPr>
          <p:cNvPr id="4" name="Rectangle 3">
            <a:extLst>
              <a:ext uri="{FF2B5EF4-FFF2-40B4-BE49-F238E27FC236}">
                <a16:creationId xmlns:a16="http://schemas.microsoft.com/office/drawing/2014/main" id="{BD0830CD-EC9D-4E55-B6E2-EDC9AABA0FD7}"/>
              </a:ext>
            </a:extLst>
          </p:cNvPr>
          <p:cNvSpPr/>
          <p:nvPr/>
        </p:nvSpPr>
        <p:spPr>
          <a:xfrm>
            <a:off x="1534696" y="2015731"/>
            <a:ext cx="9520158" cy="4199539"/>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0995" algn="just">
              <a:lnSpc>
                <a:spcPct val="150000"/>
              </a:lnSpc>
              <a:spcAft>
                <a:spcPts val="0"/>
              </a:spcAft>
            </a:pPr>
            <a:r>
              <a:rPr lang="fr-FR" sz="2000" dirty="0">
                <a:solidFill>
                  <a:srgbClr val="000000"/>
                </a:solidFill>
                <a:latin typeface="Arial" panose="020B0604020202020204" pitchFamily="34" charset="0"/>
                <a:ea typeface="Calibri" panose="020F0502020204030204" pitchFamily="34" charset="0"/>
                <a:cs typeface="Arial" panose="020B0604020202020204" pitchFamily="34" charset="0"/>
              </a:rPr>
              <a:t>L’entraînement à la vapeur d’eau est une méthode pour l’obtention d’huile essentielle qui ne met pas en contact direct l’eau et la matière végétale à traiter. La vapeur d’eau fournie par une chaudière traverse la matière végétale située au-dessus d’une grille. Durant le passage de la vapeur à travers le matériel, les cellules éclatent et libèrent l’huile essentielle qui est vaporisée sous l’action de la chaleur pour former un mélange « eau + huile essentielle ». Le mélange est ensuite véhiculé vers le condenseur et l’essencier avant d’être séparé en une phase aqueuse et une phase organique " l’huile essentielle". </a:t>
            </a:r>
          </a:p>
        </p:txBody>
      </p:sp>
    </p:spTree>
    <p:extLst>
      <p:ext uri="{BB962C8B-B14F-4D97-AF65-F5344CB8AC3E}">
        <p14:creationId xmlns:p14="http://schemas.microsoft.com/office/powerpoint/2010/main" val="115863983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Gallery</Template>
  <TotalTime>116</TotalTime>
  <Words>438</Words>
  <Application>Microsoft Office PowerPoint</Application>
  <PresentationFormat>Widescreen</PresentationFormat>
  <Paragraphs>25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Algerian</vt:lpstr>
      <vt:lpstr>Arial</vt:lpstr>
      <vt:lpstr>Palatino Linotype</vt:lpstr>
      <vt:lpstr>Times New Roman</vt:lpstr>
      <vt:lpstr>Gallery</vt:lpstr>
      <vt:lpstr>Quelques définitions en biotechnologie végétale </vt:lpstr>
      <vt:lpstr>Qu’est-ce que  « la biotechnologie »?</vt:lpstr>
      <vt:lpstr>Biotechnologie végétale</vt:lpstr>
      <vt:lpstr>Micropropagation</vt:lpstr>
      <vt:lpstr>Plante aromatique</vt:lpstr>
      <vt:lpstr>Phytothérapie </vt:lpstr>
      <vt:lpstr>Huile essentielle (HE) ou essence végétale </vt:lpstr>
      <vt:lpstr>Hydrodistillation</vt:lpstr>
      <vt:lpstr>Principe de « l’entrainement à la vapeur d’eau » </vt:lpstr>
      <vt:lpstr>Alambic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Quelques définitions de biotechnologie végétale</dc:title>
  <dc:creator>Fetra</dc:creator>
  <cp:lastModifiedBy>Fetra</cp:lastModifiedBy>
  <cp:revision>14</cp:revision>
  <dcterms:created xsi:type="dcterms:W3CDTF">2020-10-01T15:54:29Z</dcterms:created>
  <dcterms:modified xsi:type="dcterms:W3CDTF">2020-10-01T20:32:05Z</dcterms:modified>
</cp:coreProperties>
</file>