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E5E07-18B5-425C-8493-6F1CD154F8DC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FEDCD-6CA3-4FF7-A67D-8781F029690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0E71-CB91-464D-9826-1A89302D257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B5F-CA38-473F-A31D-FB3DB6D8060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0E71-CB91-464D-9826-1A89302D257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B5F-CA38-473F-A31D-FB3DB6D8060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0E71-CB91-464D-9826-1A89302D257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B5F-CA38-473F-A31D-FB3DB6D8060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D67ACC05-9057-4E7E-902E-771BFCC494C0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0E71-CB91-464D-9826-1A89302D257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B5F-CA38-473F-A31D-FB3DB6D8060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0E71-CB91-464D-9826-1A89302D257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B5F-CA38-473F-A31D-FB3DB6D8060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0E71-CB91-464D-9826-1A89302D257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B5F-CA38-473F-A31D-FB3DB6D8060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0E71-CB91-464D-9826-1A89302D257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B5F-CA38-473F-A31D-FB3DB6D8060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0E71-CB91-464D-9826-1A89302D257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B5F-CA38-473F-A31D-FB3DB6D8060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0E71-CB91-464D-9826-1A89302D257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B5F-CA38-473F-A31D-FB3DB6D8060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0E71-CB91-464D-9826-1A89302D257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B5F-CA38-473F-A31D-FB3DB6D8060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0E71-CB91-464D-9826-1A89302D257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3B5F-CA38-473F-A31D-FB3DB6D8060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E0E71-CB91-464D-9826-1A89302D257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33B5F-CA38-473F-A31D-FB3DB6D8060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3128963"/>
            <a:ext cx="9144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2924175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500166" y="500042"/>
            <a:ext cx="550072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Généralités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sur les alcènes</a:t>
            </a:r>
            <a:endParaRPr lang="en-US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857224" y="1714488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Hydrocarbures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insaturés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linéaires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ou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ramifiés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cycliques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ou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non</a:t>
            </a:r>
          </a:p>
          <a:p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Formule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brute :   C</a:t>
            </a:r>
            <a:r>
              <a:rPr lang="en-US" b="1" baseline="-25000" dirty="0" smtClean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</a:t>
            </a:r>
            <a:r>
              <a:rPr lang="en-US" b="1" baseline="-25000" dirty="0" smtClean="0">
                <a:solidFill>
                  <a:schemeClr val="tx2">
                    <a:lumMod val="75000"/>
                  </a:schemeClr>
                </a:solidFill>
              </a:rPr>
              <a:t>2n</a:t>
            </a:r>
            <a:endParaRPr lang="en-US" b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928662" y="2643182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Stéréoisomérie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diastéréoisomérie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rgbClr val="C00000"/>
                </a:solidFill>
              </a:rPr>
              <a:t>Z/E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  </a:t>
            </a:r>
            <a:r>
              <a:rPr lang="en-US" b="1" dirty="0" err="1" smtClean="0">
                <a:solidFill>
                  <a:srgbClr val="C00000"/>
                </a:solidFill>
              </a:rPr>
              <a:t>cis</a:t>
            </a:r>
            <a:r>
              <a:rPr lang="en-US" b="1" dirty="0" smtClean="0">
                <a:solidFill>
                  <a:srgbClr val="C00000"/>
                </a:solidFill>
              </a:rPr>
              <a:t>/trans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ASUS\Pictures\dess[n\chim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357562"/>
            <a:ext cx="5143536" cy="243221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allAtOnce" animBg="1"/>
      <p:bldP spid="23" grpId="0" build="allAtOnce"/>
      <p:bldP spid="2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3128963"/>
            <a:ext cx="9144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2924175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68313" y="260350"/>
            <a:ext cx="130219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rgbClr val="000000"/>
                </a:solidFill>
              </a:rPr>
              <a:t> </a:t>
            </a:r>
            <a:r>
              <a:rPr lang="en-GB" b="1" i="1" dirty="0">
                <a:solidFill>
                  <a:srgbClr val="000000"/>
                </a:solidFill>
              </a:rPr>
              <a:t>Les </a:t>
            </a:r>
            <a:r>
              <a:rPr lang="en-GB" b="1" i="1" dirty="0" err="1">
                <a:solidFill>
                  <a:srgbClr val="000000"/>
                </a:solidFill>
              </a:rPr>
              <a:t>alcènes</a:t>
            </a:r>
            <a:endParaRPr lang="en-GB" b="1" i="1" dirty="0">
              <a:solidFill>
                <a:srgbClr val="000000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55650" y="620713"/>
            <a:ext cx="15001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9900"/>
                </a:solidFill>
              </a:rPr>
              <a:t>1. Définitions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03238" y="1052513"/>
            <a:ext cx="77406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tx1"/>
                </a:solidFill>
              </a:rPr>
              <a:t>Ce sont des hydrocarbures qui possèdent au minimum une double liaisons</a:t>
            </a:r>
          </a:p>
          <a:p>
            <a:r>
              <a:rPr lang="fr-FR">
                <a:solidFill>
                  <a:schemeClr val="tx1"/>
                </a:solidFill>
              </a:rPr>
              <a:t>entre deux carbones (C=C)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39750" y="1844675"/>
            <a:ext cx="1751013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1</a:t>
            </a:r>
            <a:r>
              <a:rPr lang="en-GB" baseline="30000">
                <a:solidFill>
                  <a:srgbClr val="000000"/>
                </a:solidFill>
              </a:rPr>
              <a:t>er</a:t>
            </a:r>
            <a:r>
              <a:rPr lang="en-GB">
                <a:solidFill>
                  <a:srgbClr val="000000"/>
                </a:solidFill>
              </a:rPr>
              <a:t> de la série : 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339975" y="1844675"/>
            <a:ext cx="11430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2</a:t>
            </a:r>
            <a:r>
              <a:rPr lang="en-GB">
                <a:solidFill>
                  <a:srgbClr val="000000"/>
                </a:solidFill>
              </a:rPr>
              <a:t>C=CH</a:t>
            </a:r>
            <a:r>
              <a:rPr lang="en-GB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708400" y="1844675"/>
            <a:ext cx="87947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éthène</a:t>
            </a:r>
            <a:endParaRPr lang="en-GB" baseline="-25000">
              <a:solidFill>
                <a:srgbClr val="000000"/>
              </a:solidFill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39750" y="2414588"/>
            <a:ext cx="19748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2</a:t>
            </a:r>
            <a:r>
              <a:rPr lang="en-GB" baseline="30000">
                <a:solidFill>
                  <a:srgbClr val="000000"/>
                </a:solidFill>
              </a:rPr>
              <a:t>ème</a:t>
            </a:r>
            <a:r>
              <a:rPr lang="en-GB">
                <a:solidFill>
                  <a:srgbClr val="000000"/>
                </a:solidFill>
              </a:rPr>
              <a:t>  de la série : 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39975" y="2414588"/>
            <a:ext cx="15494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2</a:t>
            </a:r>
            <a:r>
              <a:rPr lang="en-GB">
                <a:solidFill>
                  <a:srgbClr val="000000"/>
                </a:solidFill>
              </a:rPr>
              <a:t>C=CH-CH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908425" y="2414588"/>
            <a:ext cx="1019175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propène</a:t>
            </a:r>
            <a:endParaRPr lang="en-GB" baseline="-25000">
              <a:solidFill>
                <a:srgbClr val="000000"/>
              </a:solidFill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39750" y="2852738"/>
            <a:ext cx="19748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3</a:t>
            </a:r>
            <a:r>
              <a:rPr lang="en-GB" baseline="30000">
                <a:solidFill>
                  <a:srgbClr val="000000"/>
                </a:solidFill>
              </a:rPr>
              <a:t>ème</a:t>
            </a:r>
            <a:r>
              <a:rPr lang="en-GB">
                <a:solidFill>
                  <a:srgbClr val="000000"/>
                </a:solidFill>
              </a:rPr>
              <a:t>  de la série : 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339975" y="2852738"/>
            <a:ext cx="2039938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2</a:t>
            </a:r>
            <a:r>
              <a:rPr lang="en-GB">
                <a:solidFill>
                  <a:srgbClr val="000000"/>
                </a:solidFill>
              </a:rPr>
              <a:t>C=CH-CH</a:t>
            </a:r>
            <a:r>
              <a:rPr lang="en-GB" baseline="-25000">
                <a:solidFill>
                  <a:srgbClr val="000000"/>
                </a:solidFill>
              </a:rPr>
              <a:t>2</a:t>
            </a:r>
            <a:r>
              <a:rPr lang="en-GB">
                <a:solidFill>
                  <a:srgbClr val="000000"/>
                </a:solidFill>
              </a:rPr>
              <a:t>-CH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137150" y="2846388"/>
            <a:ext cx="19558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  <a:r>
              <a:rPr lang="en-GB">
                <a:solidFill>
                  <a:srgbClr val="000000"/>
                </a:solidFill>
              </a:rPr>
              <a:t>C-CH=CH-CH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500563" y="2852738"/>
            <a:ext cx="434975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ou</a:t>
            </a:r>
          </a:p>
        </p:txBody>
      </p:sp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468313" y="3644900"/>
            <a:ext cx="74866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b="1" u="sng">
                <a:solidFill>
                  <a:schemeClr val="tx1"/>
                </a:solidFill>
              </a:rPr>
              <a:t>Règle n°1</a:t>
            </a:r>
            <a:r>
              <a:rPr lang="fr-FR">
                <a:solidFill>
                  <a:schemeClr val="tx1"/>
                </a:solidFill>
              </a:rPr>
              <a:t> : </a:t>
            </a:r>
            <a:r>
              <a:rPr lang="fr-FR" b="1">
                <a:solidFill>
                  <a:schemeClr val="tx1"/>
                </a:solidFill>
              </a:rPr>
              <a:t>Rechercher la plus longue chaîne qui contient le groupe</a:t>
            </a:r>
          </a:p>
          <a:p>
            <a:r>
              <a:rPr lang="fr-FR" b="1">
                <a:solidFill>
                  <a:schemeClr val="tx1"/>
                </a:solidFill>
              </a:rPr>
              <a:t>fonctionnel, c'est à dire la double liaison C=C.</a:t>
            </a:r>
            <a:r>
              <a:rPr lang="fr-FR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900113" y="4797425"/>
            <a:ext cx="2039937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2</a:t>
            </a:r>
            <a:r>
              <a:rPr lang="en-GB">
                <a:solidFill>
                  <a:srgbClr val="000000"/>
                </a:solidFill>
              </a:rPr>
              <a:t>C=CH-CH</a:t>
            </a:r>
            <a:r>
              <a:rPr lang="en-GB" baseline="-25000">
                <a:solidFill>
                  <a:srgbClr val="000000"/>
                </a:solidFill>
              </a:rPr>
              <a:t>2</a:t>
            </a:r>
            <a:r>
              <a:rPr lang="en-GB">
                <a:solidFill>
                  <a:srgbClr val="000000"/>
                </a:solidFill>
              </a:rPr>
              <a:t>-CH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337" name="Rectangle 49"/>
          <p:cNvSpPr>
            <a:spLocks noChangeArrowheads="1"/>
          </p:cNvSpPr>
          <p:nvPr/>
        </p:nvSpPr>
        <p:spPr bwMode="auto">
          <a:xfrm>
            <a:off x="900113" y="4797425"/>
            <a:ext cx="2087562" cy="431800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5508625" y="4797425"/>
            <a:ext cx="19558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  <a:r>
              <a:rPr lang="en-GB">
                <a:solidFill>
                  <a:srgbClr val="000000"/>
                </a:solidFill>
              </a:rPr>
              <a:t>C-CH=CH-CH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341" name="Rectangle 53"/>
          <p:cNvSpPr>
            <a:spLocks noChangeArrowheads="1"/>
          </p:cNvSpPr>
          <p:nvPr/>
        </p:nvSpPr>
        <p:spPr bwMode="auto">
          <a:xfrm>
            <a:off x="5435600" y="4797425"/>
            <a:ext cx="2087563" cy="431800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300" grpId="0"/>
      <p:bldP spid="12301" grpId="0"/>
      <p:bldP spid="12304" grpId="0"/>
      <p:bldP spid="12305" grpId="0"/>
      <p:bldP spid="12334" grpId="0"/>
      <p:bldP spid="12337" grpId="0" animBg="1"/>
      <p:bldP spid="12340" grpId="0"/>
      <p:bldP spid="123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95288" y="836613"/>
            <a:ext cx="8509000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b="1" u="sng">
                <a:solidFill>
                  <a:schemeClr val="tx1"/>
                </a:solidFill>
              </a:rPr>
              <a:t>Règle n°2</a:t>
            </a:r>
            <a:r>
              <a:rPr lang="fr-FR" b="1">
                <a:solidFill>
                  <a:schemeClr val="tx1"/>
                </a:solidFill>
              </a:rPr>
              <a:t> </a:t>
            </a:r>
            <a:r>
              <a:rPr lang="fr-FR">
                <a:solidFill>
                  <a:schemeClr val="tx1"/>
                </a:solidFill>
              </a:rPr>
              <a:t>: </a:t>
            </a:r>
            <a:r>
              <a:rPr lang="fr-FR" b="1">
                <a:solidFill>
                  <a:schemeClr val="tx1"/>
                </a:solidFill>
              </a:rPr>
              <a:t>Indiquer, à l'aide d'un nombre, la localisation de la double liaison </a:t>
            </a:r>
          </a:p>
          <a:p>
            <a:r>
              <a:rPr lang="fr-FR" b="1">
                <a:solidFill>
                  <a:schemeClr val="tx1"/>
                </a:solidFill>
              </a:rPr>
              <a:t>dans la chaîne principale, en commençant le numérotage par l'extrémité la</a:t>
            </a:r>
          </a:p>
          <a:p>
            <a:r>
              <a:rPr lang="fr-FR" b="1">
                <a:solidFill>
                  <a:schemeClr val="tx1"/>
                </a:solidFill>
              </a:rPr>
              <a:t>plus proche de la double liaison.</a:t>
            </a:r>
            <a:r>
              <a:rPr lang="fr-FR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60475" y="2211388"/>
            <a:ext cx="2039938" cy="477837"/>
            <a:chOff x="431" y="2499"/>
            <a:chExt cx="1285" cy="301"/>
          </a:xfrm>
        </p:grpSpPr>
        <p:sp>
          <p:nvSpPr>
            <p:cNvPr id="25606" name="Text Box 6"/>
            <p:cNvSpPr txBox="1">
              <a:spLocks noChangeArrowheads="1"/>
            </p:cNvSpPr>
            <p:nvPr/>
          </p:nvSpPr>
          <p:spPr bwMode="auto">
            <a:xfrm>
              <a:off x="612" y="2499"/>
              <a:ext cx="91" cy="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25607" name="Text Box 7"/>
            <p:cNvSpPr txBox="1">
              <a:spLocks noChangeArrowheads="1"/>
            </p:cNvSpPr>
            <p:nvPr/>
          </p:nvSpPr>
          <p:spPr bwMode="auto">
            <a:xfrm>
              <a:off x="794" y="2499"/>
              <a:ext cx="91" cy="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aseline="-250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25608" name="Text Box 8"/>
            <p:cNvSpPr txBox="1">
              <a:spLocks noChangeArrowheads="1"/>
            </p:cNvSpPr>
            <p:nvPr/>
          </p:nvSpPr>
          <p:spPr bwMode="auto">
            <a:xfrm>
              <a:off x="1066" y="2499"/>
              <a:ext cx="91" cy="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aseline="-25000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1293" y="2499"/>
              <a:ext cx="91" cy="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aseline="-25000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431" y="2569"/>
              <a:ext cx="1285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H</a:t>
              </a:r>
              <a:r>
                <a:rPr lang="en-GB" baseline="-25000">
                  <a:solidFill>
                    <a:srgbClr val="000000"/>
                  </a:solidFill>
                </a:rPr>
                <a:t>2</a:t>
              </a:r>
              <a:r>
                <a:rPr lang="en-GB">
                  <a:solidFill>
                    <a:srgbClr val="000000"/>
                  </a:solidFill>
                </a:rPr>
                <a:t>C=CH-CH</a:t>
              </a:r>
              <a:r>
                <a:rPr lang="en-GB" baseline="-25000">
                  <a:solidFill>
                    <a:srgbClr val="000000"/>
                  </a:solidFill>
                </a:rPr>
                <a:t>2</a:t>
              </a:r>
              <a:r>
                <a:rPr lang="en-GB">
                  <a:solidFill>
                    <a:srgbClr val="000000"/>
                  </a:solidFill>
                </a:rPr>
                <a:t>-CH</a:t>
              </a:r>
              <a:r>
                <a:rPr lang="en-GB" baseline="-25000">
                  <a:solidFill>
                    <a:srgbClr val="000000"/>
                  </a:solidFill>
                </a:rPr>
                <a:t>3</a:t>
              </a:r>
            </a:p>
          </p:txBody>
        </p:sp>
      </p:grp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547813" y="2924175"/>
            <a:ext cx="144462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aseline="-250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1836738" y="2924175"/>
            <a:ext cx="144462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aseline="-250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268538" y="2924175"/>
            <a:ext cx="144462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aseline="-250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2771775" y="2924175"/>
            <a:ext cx="144463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aseline="-250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260475" y="3035300"/>
            <a:ext cx="2039938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2</a:t>
            </a:r>
            <a:r>
              <a:rPr lang="en-GB">
                <a:solidFill>
                  <a:srgbClr val="000000"/>
                </a:solidFill>
              </a:rPr>
              <a:t>C=CH-CH</a:t>
            </a:r>
            <a:r>
              <a:rPr lang="en-GB" baseline="-25000">
                <a:solidFill>
                  <a:srgbClr val="000000"/>
                </a:solidFill>
              </a:rPr>
              <a:t>2</a:t>
            </a:r>
            <a:r>
              <a:rPr lang="en-GB">
                <a:solidFill>
                  <a:srgbClr val="000000"/>
                </a:solidFill>
              </a:rPr>
              <a:t>-CH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988050" y="2322513"/>
            <a:ext cx="144463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aseline="-250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6276975" y="2322513"/>
            <a:ext cx="144463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aseline="-250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6708775" y="2322513"/>
            <a:ext cx="144463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aseline="-250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7069138" y="2322513"/>
            <a:ext cx="144462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aseline="-250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700713" y="2433638"/>
            <a:ext cx="2039937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  <a:r>
              <a:rPr lang="en-GB">
                <a:solidFill>
                  <a:srgbClr val="000000"/>
                </a:solidFill>
              </a:rPr>
              <a:t>C-CH=CH-CH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5988050" y="3035300"/>
            <a:ext cx="144463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aseline="-250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6276975" y="3035300"/>
            <a:ext cx="144463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aseline="-250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6708775" y="3035300"/>
            <a:ext cx="144463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aseline="-250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212013" y="3035300"/>
            <a:ext cx="144462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aseline="-250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5700713" y="3146425"/>
            <a:ext cx="19558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  <a:r>
              <a:rPr lang="en-GB">
                <a:solidFill>
                  <a:srgbClr val="000000"/>
                </a:solidFill>
              </a:rPr>
              <a:t>C-CH=CH-CH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1187450" y="2276475"/>
            <a:ext cx="2087563" cy="431800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5668963" y="2630488"/>
            <a:ext cx="22875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fr-FR" sz="3600">
                <a:solidFill>
                  <a:srgbClr val="FF3300"/>
                </a:solidFill>
              </a:rPr>
              <a:t>Identique</a:t>
            </a:r>
            <a:r>
              <a:rPr lang="fr-FR" sz="3600"/>
              <a:t> </a:t>
            </a:r>
            <a:endParaRPr lang="fr-FR" sz="3600" b="1"/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1547813" y="3429000"/>
            <a:ext cx="118427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But-1-ène</a:t>
            </a:r>
            <a:endParaRPr lang="en-GB" baseline="-25000">
              <a:solidFill>
                <a:srgbClr val="000000"/>
              </a:solidFill>
            </a:endParaRP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6084888" y="3494088"/>
            <a:ext cx="1184275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But-2-ène</a:t>
            </a:r>
            <a:endParaRPr lang="en-GB" baseline="-25000">
              <a:solidFill>
                <a:srgbClr val="000000"/>
              </a:solidFill>
            </a:endParaRP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406400" y="3933825"/>
            <a:ext cx="81978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b="1" u="sng">
                <a:solidFill>
                  <a:schemeClr val="tx1"/>
                </a:solidFill>
              </a:rPr>
              <a:t>Règle n°3</a:t>
            </a:r>
            <a:r>
              <a:rPr lang="fr-FR">
                <a:solidFill>
                  <a:schemeClr val="tx1"/>
                </a:solidFill>
              </a:rPr>
              <a:t> : </a:t>
            </a:r>
            <a:r>
              <a:rPr lang="fr-FR" b="1">
                <a:solidFill>
                  <a:schemeClr val="tx1"/>
                </a:solidFill>
              </a:rPr>
              <a:t>Les substituants et leurs positions sont ajoutés sous forme de</a:t>
            </a:r>
          </a:p>
          <a:p>
            <a:r>
              <a:rPr lang="fr-FR" b="1">
                <a:solidFill>
                  <a:schemeClr val="tx1"/>
                </a:solidFill>
              </a:rPr>
              <a:t> préfixes au nom de l'alcène.</a:t>
            </a:r>
            <a:r>
              <a:rPr lang="fr-FR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239838" y="5048250"/>
            <a:ext cx="2041525" cy="719138"/>
            <a:chOff x="781" y="3180"/>
            <a:chExt cx="1286" cy="453"/>
          </a:xfrm>
        </p:grpSpPr>
        <p:sp>
          <p:nvSpPr>
            <p:cNvPr id="25632" name="Text Box 32"/>
            <p:cNvSpPr txBox="1">
              <a:spLocks noChangeArrowheads="1"/>
            </p:cNvSpPr>
            <p:nvPr/>
          </p:nvSpPr>
          <p:spPr bwMode="auto">
            <a:xfrm>
              <a:off x="781" y="3180"/>
              <a:ext cx="113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chemeClr val="tx1"/>
                  </a:solidFill>
                </a:rPr>
                <a:t>CH</a:t>
              </a:r>
              <a:r>
                <a:rPr lang="fr-FR" baseline="-25000">
                  <a:solidFill>
                    <a:schemeClr val="tx1"/>
                  </a:solidFill>
                </a:rPr>
                <a:t>3</a:t>
              </a:r>
              <a:r>
                <a:rPr lang="fr-FR">
                  <a:solidFill>
                    <a:schemeClr val="tx1"/>
                  </a:solidFill>
                </a:rPr>
                <a:t>-CH=C-CH</a:t>
              </a:r>
              <a:r>
                <a:rPr lang="fr-FR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5635" name="Text Box 35"/>
            <p:cNvSpPr txBox="1">
              <a:spLocks noChangeArrowheads="1"/>
            </p:cNvSpPr>
            <p:nvPr/>
          </p:nvSpPr>
          <p:spPr bwMode="auto">
            <a:xfrm>
              <a:off x="1383" y="3402"/>
              <a:ext cx="684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CH</a:t>
              </a:r>
              <a:r>
                <a:rPr lang="en-GB" baseline="-25000">
                  <a:solidFill>
                    <a:srgbClr val="000000"/>
                  </a:solidFill>
                </a:rPr>
                <a:t>2</a:t>
              </a:r>
              <a:r>
                <a:rPr lang="en-GB">
                  <a:solidFill>
                    <a:srgbClr val="000000"/>
                  </a:solidFill>
                </a:rPr>
                <a:t>-CH</a:t>
              </a:r>
              <a:r>
                <a:rPr lang="en-GB" baseline="-25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25636" name="Line 36"/>
            <p:cNvSpPr>
              <a:spLocks noChangeShapeType="1"/>
            </p:cNvSpPr>
            <p:nvPr/>
          </p:nvSpPr>
          <p:spPr bwMode="auto">
            <a:xfrm>
              <a:off x="1484" y="3385"/>
              <a:ext cx="1" cy="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37" name="Freeform 37"/>
          <p:cNvSpPr>
            <a:spLocks/>
          </p:cNvSpPr>
          <p:nvPr/>
        </p:nvSpPr>
        <p:spPr bwMode="auto">
          <a:xfrm>
            <a:off x="1120775" y="5021263"/>
            <a:ext cx="2362200" cy="992187"/>
          </a:xfrm>
          <a:custGeom>
            <a:avLst/>
            <a:gdLst/>
            <a:ahLst/>
            <a:cxnLst>
              <a:cxn ang="0">
                <a:pos x="62" y="37"/>
              </a:cxn>
              <a:cxn ang="0">
                <a:pos x="656" y="0"/>
              </a:cxn>
              <a:cxn ang="0">
                <a:pos x="857" y="55"/>
              </a:cxn>
              <a:cxn ang="0">
                <a:pos x="867" y="165"/>
              </a:cxn>
              <a:cxn ang="0">
                <a:pos x="876" y="192"/>
              </a:cxn>
              <a:cxn ang="0">
                <a:pos x="903" y="202"/>
              </a:cxn>
              <a:cxn ang="0">
                <a:pos x="985" y="256"/>
              </a:cxn>
              <a:cxn ang="0">
                <a:pos x="1040" y="275"/>
              </a:cxn>
              <a:cxn ang="0">
                <a:pos x="1333" y="284"/>
              </a:cxn>
              <a:cxn ang="0">
                <a:pos x="1488" y="348"/>
              </a:cxn>
              <a:cxn ang="0">
                <a:pos x="1443" y="522"/>
              </a:cxn>
              <a:cxn ang="0">
                <a:pos x="1324" y="567"/>
              </a:cxn>
              <a:cxn ang="0">
                <a:pos x="1296" y="576"/>
              </a:cxn>
              <a:cxn ang="0">
                <a:pos x="1187" y="622"/>
              </a:cxn>
              <a:cxn ang="0">
                <a:pos x="958" y="595"/>
              </a:cxn>
              <a:cxn ang="0">
                <a:pos x="867" y="567"/>
              </a:cxn>
              <a:cxn ang="0">
                <a:pos x="839" y="558"/>
              </a:cxn>
              <a:cxn ang="0">
                <a:pos x="812" y="549"/>
              </a:cxn>
              <a:cxn ang="0">
                <a:pos x="739" y="512"/>
              </a:cxn>
              <a:cxn ang="0">
                <a:pos x="693" y="476"/>
              </a:cxn>
              <a:cxn ang="0">
                <a:pos x="675" y="448"/>
              </a:cxn>
              <a:cxn ang="0">
                <a:pos x="656" y="430"/>
              </a:cxn>
              <a:cxn ang="0">
                <a:pos x="638" y="293"/>
              </a:cxn>
              <a:cxn ang="0">
                <a:pos x="574" y="275"/>
              </a:cxn>
              <a:cxn ang="0">
                <a:pos x="144" y="266"/>
              </a:cxn>
              <a:cxn ang="0">
                <a:pos x="126" y="247"/>
              </a:cxn>
              <a:cxn ang="0">
                <a:pos x="99" y="238"/>
              </a:cxn>
              <a:cxn ang="0">
                <a:pos x="62" y="192"/>
              </a:cxn>
              <a:cxn ang="0">
                <a:pos x="7" y="174"/>
              </a:cxn>
              <a:cxn ang="0">
                <a:pos x="16" y="74"/>
              </a:cxn>
              <a:cxn ang="0">
                <a:pos x="62" y="37"/>
              </a:cxn>
            </a:cxnLst>
            <a:rect l="0" t="0" r="r" b="b"/>
            <a:pathLst>
              <a:path w="1488" h="625">
                <a:moveTo>
                  <a:pt x="62" y="37"/>
                </a:moveTo>
                <a:cubicBezTo>
                  <a:pt x="276" y="32"/>
                  <a:pt x="451" y="20"/>
                  <a:pt x="656" y="0"/>
                </a:cubicBezTo>
                <a:cubicBezTo>
                  <a:pt x="724" y="23"/>
                  <a:pt x="786" y="43"/>
                  <a:pt x="857" y="55"/>
                </a:cubicBezTo>
                <a:cubicBezTo>
                  <a:pt x="902" y="100"/>
                  <a:pt x="903" y="110"/>
                  <a:pt x="867" y="165"/>
                </a:cubicBezTo>
                <a:cubicBezTo>
                  <a:pt x="870" y="174"/>
                  <a:pt x="869" y="185"/>
                  <a:pt x="876" y="192"/>
                </a:cubicBezTo>
                <a:cubicBezTo>
                  <a:pt x="883" y="199"/>
                  <a:pt x="895" y="197"/>
                  <a:pt x="903" y="202"/>
                </a:cubicBezTo>
                <a:cubicBezTo>
                  <a:pt x="932" y="218"/>
                  <a:pt x="954" y="245"/>
                  <a:pt x="985" y="256"/>
                </a:cubicBezTo>
                <a:cubicBezTo>
                  <a:pt x="1003" y="262"/>
                  <a:pt x="1040" y="275"/>
                  <a:pt x="1040" y="275"/>
                </a:cubicBezTo>
                <a:cubicBezTo>
                  <a:pt x="1136" y="269"/>
                  <a:pt x="1239" y="254"/>
                  <a:pt x="1333" y="284"/>
                </a:cubicBezTo>
                <a:cubicBezTo>
                  <a:pt x="1379" y="315"/>
                  <a:pt x="1436" y="331"/>
                  <a:pt x="1488" y="348"/>
                </a:cubicBezTo>
                <a:cubicBezTo>
                  <a:pt x="1484" y="390"/>
                  <a:pt x="1487" y="487"/>
                  <a:pt x="1443" y="522"/>
                </a:cubicBezTo>
                <a:cubicBezTo>
                  <a:pt x="1424" y="537"/>
                  <a:pt x="1344" y="560"/>
                  <a:pt x="1324" y="567"/>
                </a:cubicBezTo>
                <a:cubicBezTo>
                  <a:pt x="1315" y="570"/>
                  <a:pt x="1296" y="576"/>
                  <a:pt x="1296" y="576"/>
                </a:cubicBezTo>
                <a:cubicBezTo>
                  <a:pt x="1285" y="580"/>
                  <a:pt x="1243" y="619"/>
                  <a:pt x="1187" y="622"/>
                </a:cubicBezTo>
                <a:cubicBezTo>
                  <a:pt x="1131" y="625"/>
                  <a:pt x="1011" y="604"/>
                  <a:pt x="958" y="595"/>
                </a:cubicBezTo>
                <a:cubicBezTo>
                  <a:pt x="898" y="580"/>
                  <a:pt x="940" y="592"/>
                  <a:pt x="867" y="567"/>
                </a:cubicBezTo>
                <a:cubicBezTo>
                  <a:pt x="858" y="564"/>
                  <a:pt x="848" y="561"/>
                  <a:pt x="839" y="558"/>
                </a:cubicBezTo>
                <a:cubicBezTo>
                  <a:pt x="830" y="555"/>
                  <a:pt x="812" y="549"/>
                  <a:pt x="812" y="549"/>
                </a:cubicBezTo>
                <a:cubicBezTo>
                  <a:pt x="789" y="527"/>
                  <a:pt x="768" y="523"/>
                  <a:pt x="739" y="512"/>
                </a:cubicBezTo>
                <a:cubicBezTo>
                  <a:pt x="725" y="499"/>
                  <a:pt x="707" y="490"/>
                  <a:pt x="693" y="476"/>
                </a:cubicBezTo>
                <a:cubicBezTo>
                  <a:pt x="685" y="468"/>
                  <a:pt x="682" y="457"/>
                  <a:pt x="675" y="448"/>
                </a:cubicBezTo>
                <a:cubicBezTo>
                  <a:pt x="670" y="441"/>
                  <a:pt x="662" y="436"/>
                  <a:pt x="656" y="430"/>
                </a:cubicBezTo>
                <a:cubicBezTo>
                  <a:pt x="641" y="386"/>
                  <a:pt x="655" y="336"/>
                  <a:pt x="638" y="293"/>
                </a:cubicBezTo>
                <a:cubicBezTo>
                  <a:pt x="630" y="272"/>
                  <a:pt x="595" y="282"/>
                  <a:pt x="574" y="275"/>
                </a:cubicBezTo>
                <a:cubicBezTo>
                  <a:pt x="440" y="282"/>
                  <a:pt x="272" y="307"/>
                  <a:pt x="144" y="266"/>
                </a:cubicBezTo>
                <a:cubicBezTo>
                  <a:pt x="138" y="260"/>
                  <a:pt x="133" y="252"/>
                  <a:pt x="126" y="247"/>
                </a:cubicBezTo>
                <a:cubicBezTo>
                  <a:pt x="118" y="242"/>
                  <a:pt x="106" y="244"/>
                  <a:pt x="99" y="238"/>
                </a:cubicBezTo>
                <a:cubicBezTo>
                  <a:pt x="84" y="226"/>
                  <a:pt x="81" y="202"/>
                  <a:pt x="62" y="192"/>
                </a:cubicBezTo>
                <a:cubicBezTo>
                  <a:pt x="45" y="183"/>
                  <a:pt x="7" y="174"/>
                  <a:pt x="7" y="174"/>
                </a:cubicBezTo>
                <a:cubicBezTo>
                  <a:pt x="10" y="141"/>
                  <a:pt x="0" y="103"/>
                  <a:pt x="16" y="74"/>
                </a:cubicBezTo>
                <a:cubicBezTo>
                  <a:pt x="53" y="5"/>
                  <a:pt x="88" y="89"/>
                  <a:pt x="62" y="37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1258888" y="4830763"/>
            <a:ext cx="1585912" cy="614362"/>
            <a:chOff x="793" y="3067"/>
            <a:chExt cx="999" cy="387"/>
          </a:xfrm>
        </p:grpSpPr>
        <p:sp>
          <p:nvSpPr>
            <p:cNvPr id="25639" name="Text Box 39"/>
            <p:cNvSpPr txBox="1">
              <a:spLocks noChangeArrowheads="1"/>
            </p:cNvSpPr>
            <p:nvPr/>
          </p:nvSpPr>
          <p:spPr bwMode="auto">
            <a:xfrm>
              <a:off x="1383" y="3339"/>
              <a:ext cx="91" cy="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aseline="-25000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25640" name="Text Box 40"/>
            <p:cNvSpPr txBox="1">
              <a:spLocks noChangeArrowheads="1"/>
            </p:cNvSpPr>
            <p:nvPr/>
          </p:nvSpPr>
          <p:spPr bwMode="auto">
            <a:xfrm>
              <a:off x="1383" y="3067"/>
              <a:ext cx="91" cy="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aseline="-25000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25641" name="Text Box 41"/>
            <p:cNvSpPr txBox="1">
              <a:spLocks noChangeArrowheads="1"/>
            </p:cNvSpPr>
            <p:nvPr/>
          </p:nvSpPr>
          <p:spPr bwMode="auto">
            <a:xfrm>
              <a:off x="1111" y="3088"/>
              <a:ext cx="91" cy="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aseline="-250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25642" name="Text Box 42"/>
            <p:cNvSpPr txBox="1">
              <a:spLocks noChangeArrowheads="1"/>
            </p:cNvSpPr>
            <p:nvPr/>
          </p:nvSpPr>
          <p:spPr bwMode="auto">
            <a:xfrm>
              <a:off x="793" y="3113"/>
              <a:ext cx="91" cy="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25643" name="Text Box 43"/>
            <p:cNvSpPr txBox="1">
              <a:spLocks noChangeArrowheads="1"/>
            </p:cNvSpPr>
            <p:nvPr/>
          </p:nvSpPr>
          <p:spPr bwMode="auto">
            <a:xfrm>
              <a:off x="1701" y="3339"/>
              <a:ext cx="91" cy="1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aseline="-25000">
                  <a:solidFill>
                    <a:srgbClr val="FF3300"/>
                  </a:solidFill>
                </a:rPr>
                <a:t>5</a:t>
              </a:r>
            </a:p>
          </p:txBody>
        </p:sp>
      </p:grpSp>
      <p:sp>
        <p:nvSpPr>
          <p:cNvPr id="25645" name="Text Box 45"/>
          <p:cNvSpPr txBox="1">
            <a:spLocks noChangeArrowheads="1"/>
          </p:cNvSpPr>
          <p:nvPr/>
        </p:nvSpPr>
        <p:spPr bwMode="auto">
          <a:xfrm>
            <a:off x="4119563" y="5192713"/>
            <a:ext cx="20891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tx1"/>
                </a:solidFill>
              </a:rPr>
              <a:t>3-méthylpent-2ène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11" grpId="0"/>
      <p:bldP spid="25612" grpId="0"/>
      <p:bldP spid="25613" grpId="0"/>
      <p:bldP spid="25614" grpId="0"/>
      <p:bldP spid="25615" grpId="0"/>
      <p:bldP spid="25616" grpId="0"/>
      <p:bldP spid="25617" grpId="0"/>
      <p:bldP spid="25618" grpId="0"/>
      <p:bldP spid="25619" grpId="0"/>
      <p:bldP spid="25620" grpId="0"/>
      <p:bldP spid="25621" grpId="0"/>
      <p:bldP spid="25622" grpId="0"/>
      <p:bldP spid="25623" grpId="0"/>
      <p:bldP spid="25624" grpId="0"/>
      <p:bldP spid="25625" grpId="0"/>
      <p:bldP spid="25626" grpId="0" animBg="1"/>
      <p:bldP spid="25628" grpId="0"/>
      <p:bldP spid="25629" grpId="0"/>
      <p:bldP spid="25630" grpId="0"/>
      <p:bldP spid="25631" grpId="0"/>
      <p:bldP spid="25637" grpId="0" animBg="1"/>
      <p:bldP spid="25637" grpId="1" animBg="1"/>
      <p:bldP spid="256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US\Pictures\dess[n\chimi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3" y="2500306"/>
            <a:ext cx="2148707" cy="85725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285984" y="428604"/>
            <a:ext cx="4286280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0298" y="428604"/>
            <a:ext cx="3857652" cy="868346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Réactivité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14348" y="164305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Réaction les plus caractéristiques :   Addition sur la  liaison   C = C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ASUS\Pictures\dess[n\chimi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357430"/>
            <a:ext cx="1619261" cy="1214446"/>
          </a:xfrm>
          <a:prstGeom prst="rect">
            <a:avLst/>
          </a:prstGeom>
          <a:noFill/>
        </p:spPr>
      </p:pic>
      <p:pic>
        <p:nvPicPr>
          <p:cNvPr id="9" name="Image 8" descr="Sans titr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670" y="2857496"/>
            <a:ext cx="1428950" cy="1219370"/>
          </a:xfrm>
          <a:prstGeom prst="rect">
            <a:avLst/>
          </a:prstGeom>
        </p:spPr>
      </p:pic>
      <p:pic>
        <p:nvPicPr>
          <p:cNvPr id="2053" name="Picture 5" descr="C:\Users\ASUS\Pictures\dess[n\chimi4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071810"/>
            <a:ext cx="1571636" cy="955555"/>
          </a:xfrm>
          <a:prstGeom prst="rect">
            <a:avLst/>
          </a:prstGeom>
          <a:noFill/>
        </p:spPr>
      </p:pic>
      <p:sp>
        <p:nvSpPr>
          <p:cNvPr id="35" name="Forme libre 34"/>
          <p:cNvSpPr/>
          <p:nvPr/>
        </p:nvSpPr>
        <p:spPr>
          <a:xfrm rot="18404177">
            <a:off x="2186354" y="2285026"/>
            <a:ext cx="884464" cy="729732"/>
          </a:xfrm>
          <a:custGeom>
            <a:avLst/>
            <a:gdLst>
              <a:gd name="connsiteX0" fmla="*/ 0 w 1425526"/>
              <a:gd name="connsiteY0" fmla="*/ 93784 h 740898"/>
              <a:gd name="connsiteX1" fmla="*/ 1294228 w 1425526"/>
              <a:gd name="connsiteY1" fmla="*/ 107852 h 740898"/>
              <a:gd name="connsiteX2" fmla="*/ 787791 w 1425526"/>
              <a:gd name="connsiteY2" fmla="*/ 740898 h 74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5526" h="740898">
                <a:moveTo>
                  <a:pt x="0" y="93784"/>
                </a:moveTo>
                <a:cubicBezTo>
                  <a:pt x="581465" y="46892"/>
                  <a:pt x="1162930" y="0"/>
                  <a:pt x="1294228" y="107852"/>
                </a:cubicBezTo>
                <a:cubicBezTo>
                  <a:pt x="1425526" y="215704"/>
                  <a:pt x="719797" y="658837"/>
                  <a:pt x="787791" y="740898"/>
                </a:cubicBezTo>
              </a:path>
            </a:pathLst>
          </a:custGeom>
          <a:ln w="25400">
            <a:solidFill>
              <a:schemeClr val="tx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ZoneTexte 35"/>
          <p:cNvSpPr txBox="1"/>
          <p:nvPr/>
        </p:nvSpPr>
        <p:spPr>
          <a:xfrm>
            <a:off x="571472" y="4143380"/>
            <a:ext cx="7929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600" b="1" baseline="30000" dirty="0" smtClean="0">
                <a:latin typeface="Arial" pitchFamily="34" charset="0"/>
                <a:cs typeface="Arial" pitchFamily="34" charset="0"/>
              </a:rPr>
              <a:t>ère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étape :  Fixation de l’électrophile A</a:t>
            </a:r>
            <a:r>
              <a:rPr lang="en-US" sz="1600" b="1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sur l’alcène </a:t>
            </a:r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(Addition </a:t>
            </a:r>
            <a:r>
              <a:rPr lang="en-US" sz="1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Electrophile</a:t>
            </a:r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AE)</a:t>
            </a:r>
            <a:endParaRPr lang="en-US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14348" y="4572008"/>
            <a:ext cx="5786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Réaction AE </a:t>
            </a:r>
            <a:r>
              <a:rPr lang="en-US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facile </a:t>
            </a:r>
            <a:r>
              <a:rPr lang="en-US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la liaison  C = C </a:t>
            </a:r>
            <a:r>
              <a:rPr lang="en-US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polarisée</a:t>
            </a:r>
            <a:endParaRPr lang="en-US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 descr="C:\Users\ASUS\Pictures\dess[n\chimi6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8662" y="5072073"/>
            <a:ext cx="1643074" cy="1286883"/>
          </a:xfrm>
          <a:prstGeom prst="rect">
            <a:avLst/>
          </a:prstGeom>
          <a:noFill/>
        </p:spPr>
      </p:pic>
      <p:pic>
        <p:nvPicPr>
          <p:cNvPr id="2055" name="Picture 7" descr="C:\Users\ASUS\Pictures\dess[n\chimi7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488" y="5072074"/>
            <a:ext cx="5429288" cy="12706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5" grpId="0" build="p"/>
      <p:bldP spid="35" grpId="0" animBg="1"/>
      <p:bldP spid="36" grpId="0" build="p"/>
      <p:bldP spid="3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2910" y="428604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1- Réaction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d’addition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de  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HX  (</a:t>
            </a:r>
            <a:r>
              <a:rPr lang="en-US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, </a:t>
            </a:r>
            <a:r>
              <a:rPr lang="en-US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HBr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, HI)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ASUS\Pictures\dess[n\chimi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142983"/>
            <a:ext cx="1071570" cy="1196171"/>
          </a:xfrm>
          <a:prstGeom prst="rect">
            <a:avLst/>
          </a:prstGeom>
          <a:noFill/>
        </p:spPr>
      </p:pic>
      <p:pic>
        <p:nvPicPr>
          <p:cNvPr id="3075" name="Picture 3" descr="C:\Users\ASUS\Pictures\dess[n\chimi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142984"/>
            <a:ext cx="928694" cy="606746"/>
          </a:xfrm>
          <a:prstGeom prst="rect">
            <a:avLst/>
          </a:prstGeom>
          <a:noFill/>
        </p:spPr>
      </p:pic>
      <p:sp>
        <p:nvSpPr>
          <p:cNvPr id="8" name="Arc 7"/>
          <p:cNvSpPr/>
          <p:nvPr/>
        </p:nvSpPr>
        <p:spPr>
          <a:xfrm>
            <a:off x="1285852" y="1071546"/>
            <a:ext cx="928694" cy="642942"/>
          </a:xfrm>
          <a:prstGeom prst="arc">
            <a:avLst>
              <a:gd name="adj1" fmla="val 10054831"/>
              <a:gd name="adj2" fmla="val 21490147"/>
            </a:avLst>
          </a:prstGeom>
          <a:ln w="2222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c 8"/>
          <p:cNvSpPr/>
          <p:nvPr/>
        </p:nvSpPr>
        <p:spPr>
          <a:xfrm>
            <a:off x="2500298" y="1285860"/>
            <a:ext cx="214314" cy="285752"/>
          </a:xfrm>
          <a:prstGeom prst="arc">
            <a:avLst>
              <a:gd name="adj1" fmla="val 10054831"/>
              <a:gd name="adj2" fmla="val 21448956"/>
            </a:avLst>
          </a:prstGeom>
          <a:ln w="158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C:\Users\ASUS\Pictures\dess[n\chimi1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785794"/>
            <a:ext cx="1367138" cy="1643074"/>
          </a:xfrm>
          <a:prstGeom prst="rect">
            <a:avLst/>
          </a:prstGeom>
          <a:noFill/>
        </p:spPr>
      </p:pic>
      <p:sp>
        <p:nvSpPr>
          <p:cNvPr id="11" name="Arc 10"/>
          <p:cNvSpPr/>
          <p:nvPr/>
        </p:nvSpPr>
        <p:spPr>
          <a:xfrm>
            <a:off x="3714744" y="928670"/>
            <a:ext cx="714380" cy="857256"/>
          </a:xfrm>
          <a:prstGeom prst="arc">
            <a:avLst>
              <a:gd name="adj1" fmla="val 10246682"/>
              <a:gd name="adj2" fmla="val 16292440"/>
            </a:avLst>
          </a:prstGeom>
          <a:ln w="22225">
            <a:solidFill>
              <a:schemeClr val="tx2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857232"/>
            <a:ext cx="3000396" cy="1466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8662" y="2500306"/>
            <a:ext cx="6858048" cy="84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ZoneTexte 13"/>
          <p:cNvSpPr txBox="1"/>
          <p:nvPr/>
        </p:nvSpPr>
        <p:spPr>
          <a:xfrm>
            <a:off x="714348" y="3500438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</a:rPr>
              <a:t>Addition de H</a:t>
            </a:r>
            <a:r>
              <a:rPr lang="en-US" b="1" baseline="30000" dirty="0" smtClean="0">
                <a:solidFill>
                  <a:schemeClr val="tx2"/>
                </a:solidFill>
              </a:rPr>
              <a:t>+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puis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attaque</a:t>
            </a:r>
            <a:r>
              <a:rPr lang="en-US" b="1" dirty="0" smtClean="0">
                <a:solidFill>
                  <a:schemeClr val="tx2"/>
                </a:solidFill>
              </a:rPr>
              <a:t> de X</a:t>
            </a:r>
            <a:r>
              <a:rPr lang="en-US" b="1" baseline="30000" dirty="0" smtClean="0">
                <a:solidFill>
                  <a:schemeClr val="tx2"/>
                </a:solidFill>
              </a:rPr>
              <a:t>-</a:t>
            </a:r>
            <a:r>
              <a:rPr lang="en-US" b="1" dirty="0" smtClean="0">
                <a:solidFill>
                  <a:schemeClr val="tx2"/>
                </a:solidFill>
              </a:rPr>
              <a:t> sur le </a:t>
            </a:r>
            <a:r>
              <a:rPr lang="en-US" b="1" dirty="0" err="1" smtClean="0">
                <a:solidFill>
                  <a:schemeClr val="tx2"/>
                </a:solidFill>
              </a:rPr>
              <a:t>carbocation</a:t>
            </a:r>
            <a:r>
              <a:rPr lang="en-US" b="1" dirty="0" smtClean="0">
                <a:solidFill>
                  <a:schemeClr val="tx2"/>
                </a:solidFill>
              </a:rPr>
              <a:t>  C</a:t>
            </a:r>
            <a:r>
              <a:rPr lang="en-US" b="1" baseline="30000" dirty="0" smtClean="0">
                <a:solidFill>
                  <a:schemeClr val="tx2"/>
                </a:solidFill>
              </a:rPr>
              <a:t>+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14348" y="3857628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</a:rPr>
              <a:t>Réaction  </a:t>
            </a:r>
            <a:r>
              <a:rPr lang="en-US" b="1" dirty="0" err="1" smtClean="0">
                <a:solidFill>
                  <a:schemeClr val="tx2"/>
                </a:solidFill>
              </a:rPr>
              <a:t>régiosélective</a:t>
            </a:r>
            <a:r>
              <a:rPr lang="en-US" b="1" dirty="0" smtClean="0">
                <a:solidFill>
                  <a:schemeClr val="tx2"/>
                </a:solidFill>
              </a:rPr>
              <a:t>:   Formation d’un R – X </a:t>
            </a:r>
            <a:r>
              <a:rPr lang="en-US" b="1" dirty="0" err="1" smtClean="0">
                <a:solidFill>
                  <a:schemeClr val="tx2"/>
                </a:solidFill>
              </a:rPr>
              <a:t>majoritaire</a:t>
            </a:r>
            <a:r>
              <a:rPr lang="en-US" b="1" dirty="0" smtClean="0">
                <a:solidFill>
                  <a:schemeClr val="tx2"/>
                </a:solidFill>
              </a:rPr>
              <a:t> et d’un </a:t>
            </a:r>
            <a:r>
              <a:rPr lang="en-US" b="1" dirty="0" err="1" smtClean="0">
                <a:solidFill>
                  <a:schemeClr val="tx2"/>
                </a:solidFill>
              </a:rPr>
              <a:t>minoritaire</a:t>
            </a:r>
            <a:r>
              <a:rPr lang="en-US" b="1" dirty="0" smtClean="0">
                <a:solidFill>
                  <a:schemeClr val="tx2"/>
                </a:solidFill>
              </a:rPr>
              <a:t>  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14348" y="4286256"/>
            <a:ext cx="721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Règle</a:t>
            </a:r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Markovnikov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: le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produit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majoritaire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est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obtenu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du fait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l’H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se fixe sur le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carbocation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le plus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hydrogéné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85786" y="4857760"/>
            <a:ext cx="314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Exemple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:  but-1-ène + 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HCl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9" name="Picture 7" descr="C:\Users\ASUS\Pictures\dess[n\chimi13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5786" y="5214950"/>
            <a:ext cx="3857652" cy="1116992"/>
          </a:xfrm>
          <a:prstGeom prst="rect">
            <a:avLst/>
          </a:prstGeom>
          <a:noFill/>
        </p:spPr>
      </p:pic>
      <p:cxnSp>
        <p:nvCxnSpPr>
          <p:cNvPr id="20" name="Connecteur droit avec flèche 19"/>
          <p:cNvCxnSpPr/>
          <p:nvPr/>
        </p:nvCxnSpPr>
        <p:spPr>
          <a:xfrm>
            <a:off x="4857752" y="5857892"/>
            <a:ext cx="785818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1" name="Picture 9" descr="C:\Users\ASUS\Pictures\dess[n\chimi14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74" y="5000636"/>
            <a:ext cx="1643074" cy="1694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  <p:bldP spid="9" grpId="0" animBg="1"/>
      <p:bldP spid="11" grpId="0" animBg="1"/>
      <p:bldP spid="14" grpId="0" build="p"/>
      <p:bldP spid="15" grpId="0" build="p"/>
      <p:bldP spid="16" grpId="0" build="p"/>
      <p:bldP spid="1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SUS\Pictures\dess[n\chimi1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3214710" cy="1869643"/>
          </a:xfrm>
          <a:prstGeom prst="rect">
            <a:avLst/>
          </a:prstGeom>
          <a:noFill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785794"/>
            <a:ext cx="4572032" cy="156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 descr="C:\Users\ASUS\Pictures\dess[n\chimi1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89" y="2428868"/>
            <a:ext cx="3909609" cy="71438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642910" y="3286124"/>
            <a:ext cx="7215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2- Hydratation des alcènes: Addition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d’une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molécule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d’eau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sur un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alcène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6" descr="C:\Users\ASUS\Pictures\dess[n\chimi18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3714752"/>
            <a:ext cx="1933575" cy="1085850"/>
          </a:xfrm>
          <a:prstGeom prst="rect">
            <a:avLst/>
          </a:prstGeom>
          <a:noFill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86116" y="3643314"/>
            <a:ext cx="12192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ZoneTexte 10"/>
          <p:cNvSpPr txBox="1"/>
          <p:nvPr/>
        </p:nvSpPr>
        <p:spPr>
          <a:xfrm>
            <a:off x="4857752" y="3857628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Addition en milieu </a:t>
            </a:r>
            <a:r>
              <a:rPr lang="en-US" sz="1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acide</a:t>
            </a:r>
            <a:r>
              <a:rPr lang="en-US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: addition </a:t>
            </a:r>
            <a:r>
              <a:rPr lang="en-US" sz="1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selon</a:t>
            </a:r>
            <a:r>
              <a:rPr lang="en-US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Markovnikov</a:t>
            </a:r>
            <a:endParaRPr lang="en-U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4" name="Picture 8" descr="C:\Users\ASUS\Pictures\dess[n\chimi20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4929198"/>
            <a:ext cx="3524250" cy="1743075"/>
          </a:xfrm>
          <a:prstGeom prst="rect">
            <a:avLst/>
          </a:prstGeom>
          <a:noFill/>
        </p:spPr>
      </p:pic>
      <p:sp>
        <p:nvSpPr>
          <p:cNvPr id="13" name="ZoneTexte 12"/>
          <p:cNvSpPr txBox="1"/>
          <p:nvPr/>
        </p:nvSpPr>
        <p:spPr>
          <a:xfrm>
            <a:off x="5786446" y="5143512"/>
            <a:ext cx="29289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Addition </a:t>
            </a:r>
            <a:r>
              <a:rPr lang="en-US" sz="1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électrophile</a:t>
            </a:r>
            <a:r>
              <a:rPr lang="en-US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de H</a:t>
            </a:r>
            <a:r>
              <a:rPr lang="en-US" sz="1400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et formation de </a:t>
            </a:r>
            <a:r>
              <a:rPr lang="en-US" sz="1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carbocation</a:t>
            </a:r>
            <a:r>
              <a:rPr lang="en-US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le plus stable (</a:t>
            </a:r>
            <a:r>
              <a:rPr lang="en-US" sz="1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majoritairement</a:t>
            </a:r>
            <a:r>
              <a:rPr lang="en-US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Markovnikov</a:t>
            </a:r>
            <a:r>
              <a:rPr lang="en-US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4000496" y="5786454"/>
            <a:ext cx="357190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5" name="Picture 9" descr="C:\Users\ASUS\Pictures\dess[n\chimi21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00562" y="5072074"/>
            <a:ext cx="1123950" cy="125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build="p"/>
      <p:bldP spid="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500042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Résumé</a:t>
            </a:r>
            <a:endParaRPr lang="en-US" sz="2000" b="1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ASUS\Pictures\dess[n\chimi2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2286016" cy="1366034"/>
          </a:xfrm>
          <a:prstGeom prst="rect">
            <a:avLst/>
          </a:prstGeom>
          <a:noFill/>
        </p:spPr>
      </p:pic>
      <p:pic>
        <p:nvPicPr>
          <p:cNvPr id="5123" name="Picture 3" descr="C:\Users\ASUS\Pictures\dess[n\chimi2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1571612"/>
            <a:ext cx="2298773" cy="1214446"/>
          </a:xfrm>
          <a:prstGeom prst="rect">
            <a:avLst/>
          </a:prstGeom>
          <a:noFill/>
        </p:spPr>
      </p:pic>
      <p:pic>
        <p:nvPicPr>
          <p:cNvPr id="5124" name="Picture 4" descr="C:\Users\ASUS\Pictures\dess[n\chimi2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1500174"/>
            <a:ext cx="3198041" cy="1214446"/>
          </a:xfrm>
          <a:prstGeom prst="rect">
            <a:avLst/>
          </a:prstGeom>
          <a:noFill/>
        </p:spPr>
      </p:pic>
      <p:pic>
        <p:nvPicPr>
          <p:cNvPr id="5125" name="Picture 5" descr="C:\Users\ASUS\Pictures\dess[n\chimi25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2928934"/>
            <a:ext cx="2840366" cy="10001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319</Words>
  <Application>Microsoft Office PowerPoint</Application>
  <PresentationFormat>Affichage à l'écran (4:3)</PresentationFormat>
  <Paragraphs>71</Paragraphs>
  <Slides>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Réactivité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User</dc:creator>
  <cp:lastModifiedBy>Windows User</cp:lastModifiedBy>
  <cp:revision>38</cp:revision>
  <dcterms:created xsi:type="dcterms:W3CDTF">2020-07-09T10:58:38Z</dcterms:created>
  <dcterms:modified xsi:type="dcterms:W3CDTF">2020-07-10T13:55:35Z</dcterms:modified>
</cp:coreProperties>
</file>