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524BDD-E942-46E9-8897-A781767C1B49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84FD17-1069-4C76-8324-D23844B2E737}" type="slidenum">
              <a:rPr lang="en-US" smtClean="0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14F4-FB20-427A-BA9E-D742A341D9AA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C71FA-F5DC-4680-B8AC-BAA6982BC36E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14F4-FB20-427A-BA9E-D742A341D9AA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C71FA-F5DC-4680-B8AC-BAA6982BC36E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14F4-FB20-427A-BA9E-D742A341D9AA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C71FA-F5DC-4680-B8AC-BAA6982BC36E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>
          <a:xfrm>
            <a:off x="3124200" y="6245225"/>
            <a:ext cx="2894013" cy="47466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idx="12"/>
          </p:nvPr>
        </p:nvSpPr>
        <p:spPr>
          <a:xfrm>
            <a:off x="6553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fld id="{004D2A7B-0E54-4902-B7B4-6EC052F9F274}" type="slidenum">
              <a:rPr lang="en-GB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14F4-FB20-427A-BA9E-D742A341D9AA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C71FA-F5DC-4680-B8AC-BAA6982BC36E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14F4-FB20-427A-BA9E-D742A341D9AA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C71FA-F5DC-4680-B8AC-BAA6982BC36E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14F4-FB20-427A-BA9E-D742A341D9AA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C71FA-F5DC-4680-B8AC-BAA6982BC36E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14F4-FB20-427A-BA9E-D742A341D9AA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C71FA-F5DC-4680-B8AC-BAA6982BC36E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14F4-FB20-427A-BA9E-D742A341D9AA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C71FA-F5DC-4680-B8AC-BAA6982BC36E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14F4-FB20-427A-BA9E-D742A341D9AA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C71FA-F5DC-4680-B8AC-BAA6982BC36E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14F4-FB20-427A-BA9E-D742A341D9AA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C71FA-F5DC-4680-B8AC-BAA6982BC36E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14F4-FB20-427A-BA9E-D742A341D9AA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C71FA-F5DC-4680-B8AC-BAA6982BC36E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014F4-FB20-427A-BA9E-D742A341D9AA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C71FA-F5DC-4680-B8AC-BAA6982BC36E}" type="slidenum">
              <a:rPr lang="en-US" smtClean="0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603250" y="1065213"/>
            <a:ext cx="1406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Clr>
                <a:srgbClr val="CC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530225" y="1541463"/>
            <a:ext cx="234657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00034" y="785794"/>
            <a:ext cx="1426907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 smtClean="0">
                <a:solidFill>
                  <a:srgbClr val="000000"/>
                </a:solidFill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Les </a:t>
            </a:r>
            <a:r>
              <a:rPr lang="en-GB" sz="2000" b="1" i="1" dirty="0" err="1">
                <a:solidFill>
                  <a:srgbClr val="000000"/>
                </a:solidFill>
              </a:rPr>
              <a:t>alcanes</a:t>
            </a:r>
            <a:endParaRPr lang="en-GB" sz="2000" b="1" i="1" dirty="0">
              <a:solidFill>
                <a:srgbClr val="000000"/>
              </a:solidFill>
            </a:endParaRP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571472" y="1500174"/>
            <a:ext cx="15001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buClr>
                <a:srgbClr val="0099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solidFill>
                  <a:srgbClr val="009900"/>
                </a:solidFill>
              </a:rPr>
              <a:t>1. </a:t>
            </a:r>
            <a:r>
              <a:rPr lang="en-GB" i="1" dirty="0" err="1">
                <a:solidFill>
                  <a:srgbClr val="009900"/>
                </a:solidFill>
              </a:rPr>
              <a:t>Définitions</a:t>
            </a:r>
            <a:endParaRPr lang="en-GB" i="1" dirty="0">
              <a:solidFill>
                <a:srgbClr val="009900"/>
              </a:solidFill>
            </a:endParaRP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500034" y="2428868"/>
            <a:ext cx="68961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solidFill>
                  <a:srgbClr val="000000"/>
                </a:solidFill>
              </a:rPr>
              <a:t>Ce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sont</a:t>
            </a:r>
            <a:r>
              <a:rPr lang="en-GB" dirty="0">
                <a:solidFill>
                  <a:srgbClr val="000000"/>
                </a:solidFill>
              </a:rPr>
              <a:t> des </a:t>
            </a:r>
            <a:r>
              <a:rPr lang="en-GB" dirty="0" err="1">
                <a:solidFill>
                  <a:srgbClr val="000000"/>
                </a:solidFill>
              </a:rPr>
              <a:t>hydrocarbure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constitués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dirty="0" err="1">
                <a:solidFill>
                  <a:srgbClr val="000000"/>
                </a:solidFill>
              </a:rPr>
              <a:t>uniquement</a:t>
            </a:r>
            <a:r>
              <a:rPr lang="en-GB" dirty="0">
                <a:solidFill>
                  <a:srgbClr val="000000"/>
                </a:solidFill>
              </a:rPr>
              <a:t> de liaison simple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571472" y="3357562"/>
            <a:ext cx="173196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</a:rPr>
              <a:t>1</a:t>
            </a:r>
            <a:r>
              <a:rPr lang="en-GB" baseline="30000" dirty="0">
                <a:solidFill>
                  <a:srgbClr val="000000"/>
                </a:solidFill>
              </a:rPr>
              <a:t>er</a:t>
            </a:r>
            <a:r>
              <a:rPr lang="en-GB" dirty="0">
                <a:solidFill>
                  <a:srgbClr val="000000"/>
                </a:solidFill>
              </a:rPr>
              <a:t> de la </a:t>
            </a:r>
            <a:r>
              <a:rPr lang="en-GB" dirty="0" err="1">
                <a:solidFill>
                  <a:srgbClr val="000000"/>
                </a:solidFill>
              </a:rPr>
              <a:t>série</a:t>
            </a:r>
            <a:r>
              <a:rPr lang="en-GB" dirty="0">
                <a:solidFill>
                  <a:srgbClr val="000000"/>
                </a:solidFill>
              </a:rPr>
              <a:t> : </a:t>
            </a:r>
          </a:p>
        </p:txBody>
      </p:sp>
      <p:pic>
        <p:nvPicPr>
          <p:cNvPr id="5135" name="Picture 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4929198"/>
            <a:ext cx="1160462" cy="1057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4786314" y="3071810"/>
            <a:ext cx="582612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</a:rPr>
              <a:t>CH</a:t>
            </a:r>
            <a:r>
              <a:rPr lang="en-GB" baseline="-25000" dirty="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3857620" y="3357562"/>
            <a:ext cx="4333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solidFill>
                  <a:srgbClr val="000000"/>
                </a:solidFill>
              </a:rPr>
              <a:t>ou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3214678" y="4214818"/>
            <a:ext cx="1571625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err="1">
                <a:solidFill>
                  <a:srgbClr val="000000"/>
                </a:solidFill>
              </a:rPr>
              <a:t>Formule</a:t>
            </a:r>
            <a:endParaRPr lang="en-GB" sz="1400" dirty="0">
              <a:solidFill>
                <a:srgbClr val="000000"/>
              </a:solidFill>
            </a:endParaRPr>
          </a:p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err="1">
                <a:solidFill>
                  <a:srgbClr val="000000"/>
                </a:solidFill>
              </a:rPr>
              <a:t>dévelopée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4357686" y="3500438"/>
            <a:ext cx="1571625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</a:rPr>
              <a:t>Formule brute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500034" y="5214950"/>
            <a:ext cx="184626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</a:rPr>
              <a:t>2</a:t>
            </a:r>
            <a:r>
              <a:rPr lang="en-GB" baseline="30000" dirty="0">
                <a:solidFill>
                  <a:srgbClr val="000000"/>
                </a:solidFill>
              </a:rPr>
              <a:t>ème </a:t>
            </a:r>
            <a:r>
              <a:rPr lang="en-GB" dirty="0">
                <a:solidFill>
                  <a:srgbClr val="000000"/>
                </a:solidFill>
              </a:rPr>
              <a:t>de la </a:t>
            </a:r>
            <a:r>
              <a:rPr lang="en-GB" dirty="0" err="1">
                <a:solidFill>
                  <a:srgbClr val="000000"/>
                </a:solidFill>
              </a:rPr>
              <a:t>série</a:t>
            </a:r>
            <a:r>
              <a:rPr lang="en-GB" dirty="0">
                <a:solidFill>
                  <a:srgbClr val="000000"/>
                </a:solidFill>
              </a:rPr>
              <a:t> : </a:t>
            </a:r>
          </a:p>
        </p:txBody>
      </p:sp>
      <p:pic>
        <p:nvPicPr>
          <p:cNvPr id="5141" name="Picture 21"/>
          <p:cNvPicPr>
            <a:picLocks noChangeAspect="1" noChangeArrowheads="1"/>
          </p:cNvPicPr>
          <p:nvPr/>
        </p:nvPicPr>
        <p:blipFill>
          <a:blip r:embed="rId3"/>
          <a:srcRect l="38596"/>
          <a:stretch>
            <a:fillRect/>
          </a:stretch>
        </p:blipFill>
        <p:spPr bwMode="auto">
          <a:xfrm>
            <a:off x="3786182" y="4929198"/>
            <a:ext cx="712787" cy="1057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3000372"/>
            <a:ext cx="1160462" cy="1057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6143636" y="3429000"/>
            <a:ext cx="1039750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C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>
                <a:solidFill>
                  <a:srgbClr val="CC00FF"/>
                </a:solidFill>
              </a:rPr>
              <a:t>Méthane</a:t>
            </a:r>
            <a:endParaRPr lang="en-GB" dirty="0">
              <a:solidFill>
                <a:srgbClr val="CC00FF"/>
              </a:solidFill>
            </a:endParaRP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6215074" y="5214950"/>
            <a:ext cx="837899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C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CC00FF"/>
                </a:solidFill>
              </a:rPr>
              <a:t>Ethane</a:t>
            </a:r>
            <a:endParaRPr lang="en-GB" dirty="0">
              <a:solidFill>
                <a:srgbClr val="CC00FF"/>
              </a:solidFill>
            </a:endParaRPr>
          </a:p>
        </p:txBody>
      </p:sp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5000628" y="5214950"/>
            <a:ext cx="655638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</a:rPr>
              <a:t>C</a:t>
            </a:r>
            <a:r>
              <a:rPr lang="en-GB" baseline="-25000" dirty="0">
                <a:solidFill>
                  <a:srgbClr val="000000"/>
                </a:solidFill>
              </a:rPr>
              <a:t>2</a:t>
            </a:r>
            <a:r>
              <a:rPr lang="en-GB" dirty="0">
                <a:solidFill>
                  <a:srgbClr val="000000"/>
                </a:solidFill>
              </a:rPr>
              <a:t>H</a:t>
            </a:r>
            <a:r>
              <a:rPr lang="en-GB" baseline="-25000" dirty="0">
                <a:solidFill>
                  <a:srgbClr val="000000"/>
                </a:solidFill>
              </a:rPr>
              <a:t>6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2505075" y="265113"/>
            <a:ext cx="403383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10 premiers alcanes à chaîne linéaire 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76275" y="930275"/>
            <a:ext cx="8170863" cy="1116013"/>
            <a:chOff x="426" y="586"/>
            <a:chExt cx="5147" cy="703"/>
          </a:xfrm>
        </p:grpSpPr>
        <p:sp>
          <p:nvSpPr>
            <p:cNvPr id="6147" name="Rectangle 3"/>
            <p:cNvSpPr>
              <a:spLocks noChangeArrowheads="1"/>
            </p:cNvSpPr>
            <p:nvPr/>
          </p:nvSpPr>
          <p:spPr bwMode="auto">
            <a:xfrm>
              <a:off x="4716" y="1086"/>
              <a:ext cx="858" cy="2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8" name="Rectangle 4"/>
            <p:cNvSpPr>
              <a:spLocks noChangeArrowheads="1"/>
            </p:cNvSpPr>
            <p:nvPr/>
          </p:nvSpPr>
          <p:spPr bwMode="auto">
            <a:xfrm>
              <a:off x="3858" y="1086"/>
              <a:ext cx="858" cy="2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3000" y="1086"/>
              <a:ext cx="858" cy="2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2142" y="1086"/>
              <a:ext cx="858" cy="2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1488" y="1086"/>
              <a:ext cx="654" cy="2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350"/>
                </a:spcBef>
                <a:buClr>
                  <a:srgbClr val="CC00FF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>
                  <a:solidFill>
                    <a:srgbClr val="CC00FF"/>
                  </a:solidFill>
                </a:rPr>
                <a:t>  </a:t>
              </a:r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426" y="1086"/>
              <a:ext cx="1062" cy="2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>
                <a:lnSpc>
                  <a:spcPct val="100000"/>
                </a:lnSpc>
                <a:spcBef>
                  <a:spcPts val="35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>
                  <a:solidFill>
                    <a:srgbClr val="000000"/>
                  </a:solidFill>
                </a:rPr>
                <a:t>Nom</a:t>
              </a:r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4716" y="810"/>
              <a:ext cx="858" cy="27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3858" y="810"/>
              <a:ext cx="858" cy="27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5" name="Rectangle 11"/>
            <p:cNvSpPr>
              <a:spLocks noChangeArrowheads="1"/>
            </p:cNvSpPr>
            <p:nvPr/>
          </p:nvSpPr>
          <p:spPr bwMode="auto">
            <a:xfrm>
              <a:off x="3000" y="810"/>
              <a:ext cx="858" cy="27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2142" y="810"/>
              <a:ext cx="858" cy="27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auto">
            <a:xfrm>
              <a:off x="1488" y="810"/>
              <a:ext cx="654" cy="27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8" name="Rectangle 14"/>
            <p:cNvSpPr>
              <a:spLocks noChangeArrowheads="1"/>
            </p:cNvSpPr>
            <p:nvPr/>
          </p:nvSpPr>
          <p:spPr bwMode="auto">
            <a:xfrm>
              <a:off x="426" y="810"/>
              <a:ext cx="1062" cy="27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>
                <a:lnSpc>
                  <a:spcPct val="100000"/>
                </a:lnSpc>
                <a:spcBef>
                  <a:spcPts val="35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>
                  <a:solidFill>
                    <a:srgbClr val="000000"/>
                  </a:solidFill>
                </a:rPr>
                <a:t>Formule brute</a:t>
              </a:r>
            </a:p>
          </p:txBody>
        </p:sp>
        <p:sp>
          <p:nvSpPr>
            <p:cNvPr id="6159" name="Rectangle 15"/>
            <p:cNvSpPr>
              <a:spLocks noChangeArrowheads="1"/>
            </p:cNvSpPr>
            <p:nvPr/>
          </p:nvSpPr>
          <p:spPr bwMode="auto">
            <a:xfrm>
              <a:off x="4716" y="586"/>
              <a:ext cx="858" cy="22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>
                <a:lnSpc>
                  <a:spcPct val="100000"/>
                </a:lnSpc>
                <a:spcBef>
                  <a:spcPts val="35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6160" name="Rectangle 16"/>
            <p:cNvSpPr>
              <a:spLocks noChangeArrowheads="1"/>
            </p:cNvSpPr>
            <p:nvPr/>
          </p:nvSpPr>
          <p:spPr bwMode="auto">
            <a:xfrm>
              <a:off x="3858" y="586"/>
              <a:ext cx="858" cy="22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>
                <a:lnSpc>
                  <a:spcPct val="100000"/>
                </a:lnSpc>
                <a:spcBef>
                  <a:spcPts val="35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6161" name="Rectangle 17"/>
            <p:cNvSpPr>
              <a:spLocks noChangeArrowheads="1"/>
            </p:cNvSpPr>
            <p:nvPr/>
          </p:nvSpPr>
          <p:spPr bwMode="auto">
            <a:xfrm>
              <a:off x="3000" y="586"/>
              <a:ext cx="858" cy="22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>
                <a:lnSpc>
                  <a:spcPct val="100000"/>
                </a:lnSpc>
                <a:spcBef>
                  <a:spcPts val="35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6162" name="Rectangle 18"/>
            <p:cNvSpPr>
              <a:spLocks noChangeArrowheads="1"/>
            </p:cNvSpPr>
            <p:nvPr/>
          </p:nvSpPr>
          <p:spPr bwMode="auto">
            <a:xfrm>
              <a:off x="2142" y="586"/>
              <a:ext cx="858" cy="22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>
                <a:lnSpc>
                  <a:spcPct val="100000"/>
                </a:lnSpc>
                <a:spcBef>
                  <a:spcPts val="35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6163" name="Rectangle 19"/>
            <p:cNvSpPr>
              <a:spLocks noChangeArrowheads="1"/>
            </p:cNvSpPr>
            <p:nvPr/>
          </p:nvSpPr>
          <p:spPr bwMode="auto">
            <a:xfrm>
              <a:off x="1488" y="586"/>
              <a:ext cx="654" cy="22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>
                <a:lnSpc>
                  <a:spcPct val="100000"/>
                </a:lnSpc>
                <a:spcBef>
                  <a:spcPts val="35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6164" name="Rectangle 20"/>
            <p:cNvSpPr>
              <a:spLocks noChangeArrowheads="1"/>
            </p:cNvSpPr>
            <p:nvPr/>
          </p:nvSpPr>
          <p:spPr bwMode="auto">
            <a:xfrm>
              <a:off x="426" y="586"/>
              <a:ext cx="1062" cy="22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>
                <a:lnSpc>
                  <a:spcPct val="100000"/>
                </a:lnSpc>
                <a:spcBef>
                  <a:spcPts val="3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</a:rPr>
                <a:t>Nombre de carbone</a:t>
              </a:r>
            </a:p>
          </p:txBody>
        </p:sp>
        <p:sp>
          <p:nvSpPr>
            <p:cNvPr id="6165" name="Line 21"/>
            <p:cNvSpPr>
              <a:spLocks noChangeShapeType="1"/>
            </p:cNvSpPr>
            <p:nvPr/>
          </p:nvSpPr>
          <p:spPr bwMode="auto">
            <a:xfrm>
              <a:off x="426" y="586"/>
              <a:ext cx="5148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Line 22"/>
            <p:cNvSpPr>
              <a:spLocks noChangeShapeType="1"/>
            </p:cNvSpPr>
            <p:nvPr/>
          </p:nvSpPr>
          <p:spPr bwMode="auto">
            <a:xfrm>
              <a:off x="426" y="810"/>
              <a:ext cx="514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Line 23"/>
            <p:cNvSpPr>
              <a:spLocks noChangeShapeType="1"/>
            </p:cNvSpPr>
            <p:nvPr/>
          </p:nvSpPr>
          <p:spPr bwMode="auto">
            <a:xfrm>
              <a:off x="426" y="1086"/>
              <a:ext cx="514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Line 24"/>
            <p:cNvSpPr>
              <a:spLocks noChangeShapeType="1"/>
            </p:cNvSpPr>
            <p:nvPr/>
          </p:nvSpPr>
          <p:spPr bwMode="auto">
            <a:xfrm>
              <a:off x="426" y="1290"/>
              <a:ext cx="5148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Line 25"/>
            <p:cNvSpPr>
              <a:spLocks noChangeShapeType="1"/>
            </p:cNvSpPr>
            <p:nvPr/>
          </p:nvSpPr>
          <p:spPr bwMode="auto">
            <a:xfrm>
              <a:off x="426" y="586"/>
              <a:ext cx="1" cy="704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Line 26"/>
            <p:cNvSpPr>
              <a:spLocks noChangeShapeType="1"/>
            </p:cNvSpPr>
            <p:nvPr/>
          </p:nvSpPr>
          <p:spPr bwMode="auto">
            <a:xfrm>
              <a:off x="1488" y="586"/>
              <a:ext cx="1" cy="70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Line 27"/>
            <p:cNvSpPr>
              <a:spLocks noChangeShapeType="1"/>
            </p:cNvSpPr>
            <p:nvPr/>
          </p:nvSpPr>
          <p:spPr bwMode="auto">
            <a:xfrm>
              <a:off x="2142" y="586"/>
              <a:ext cx="1" cy="70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Line 28"/>
            <p:cNvSpPr>
              <a:spLocks noChangeShapeType="1"/>
            </p:cNvSpPr>
            <p:nvPr/>
          </p:nvSpPr>
          <p:spPr bwMode="auto">
            <a:xfrm>
              <a:off x="3000" y="586"/>
              <a:ext cx="1" cy="70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3" name="Line 29"/>
            <p:cNvSpPr>
              <a:spLocks noChangeShapeType="1"/>
            </p:cNvSpPr>
            <p:nvPr/>
          </p:nvSpPr>
          <p:spPr bwMode="auto">
            <a:xfrm>
              <a:off x="3858" y="586"/>
              <a:ext cx="1" cy="70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4" name="Line 30"/>
            <p:cNvSpPr>
              <a:spLocks noChangeShapeType="1"/>
            </p:cNvSpPr>
            <p:nvPr/>
          </p:nvSpPr>
          <p:spPr bwMode="auto">
            <a:xfrm>
              <a:off x="4716" y="586"/>
              <a:ext cx="1" cy="70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Line 31"/>
            <p:cNvSpPr>
              <a:spLocks noChangeShapeType="1"/>
            </p:cNvSpPr>
            <p:nvPr/>
          </p:nvSpPr>
          <p:spPr bwMode="auto">
            <a:xfrm>
              <a:off x="5574" y="586"/>
              <a:ext cx="1" cy="704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2851150" y="1716088"/>
            <a:ext cx="4778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</a:rPr>
              <a:t>ane</a:t>
            </a:r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4019550" y="1722438"/>
            <a:ext cx="4778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</a:rPr>
              <a:t>ane</a:t>
            </a:r>
          </a:p>
        </p:txBody>
      </p:sp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2525713" y="1331913"/>
            <a:ext cx="582612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CH</a:t>
            </a:r>
            <a:r>
              <a:rPr lang="en-GB" baseline="-250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6179" name="Text Box 35"/>
          <p:cNvSpPr txBox="1">
            <a:spLocks noChangeArrowheads="1"/>
          </p:cNvSpPr>
          <p:nvPr/>
        </p:nvSpPr>
        <p:spPr bwMode="auto">
          <a:xfrm>
            <a:off x="3765550" y="1328738"/>
            <a:ext cx="655638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C</a:t>
            </a:r>
            <a:r>
              <a:rPr lang="en-GB" baseline="-25000">
                <a:solidFill>
                  <a:srgbClr val="000000"/>
                </a:solidFill>
              </a:rPr>
              <a:t>2</a:t>
            </a:r>
            <a:r>
              <a:rPr lang="en-GB">
                <a:solidFill>
                  <a:srgbClr val="000000"/>
                </a:solidFill>
              </a:rPr>
              <a:t>H</a:t>
            </a:r>
            <a:r>
              <a:rPr lang="en-GB" baseline="-2500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5114925" y="1344613"/>
            <a:ext cx="655638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C</a:t>
            </a:r>
            <a:r>
              <a:rPr lang="en-GB" baseline="-25000">
                <a:solidFill>
                  <a:srgbClr val="000000"/>
                </a:solidFill>
              </a:rPr>
              <a:t>3</a:t>
            </a:r>
            <a:r>
              <a:rPr lang="en-GB">
                <a:solidFill>
                  <a:srgbClr val="000000"/>
                </a:solidFill>
              </a:rPr>
              <a:t>H</a:t>
            </a:r>
            <a:r>
              <a:rPr lang="en-GB" baseline="-25000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6470650" y="1350963"/>
            <a:ext cx="728663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C</a:t>
            </a:r>
            <a:r>
              <a:rPr lang="en-GB" baseline="-25000">
                <a:solidFill>
                  <a:srgbClr val="000000"/>
                </a:solidFill>
              </a:rPr>
              <a:t>4</a:t>
            </a:r>
            <a:r>
              <a:rPr lang="en-GB">
                <a:solidFill>
                  <a:srgbClr val="000000"/>
                </a:solidFill>
              </a:rPr>
              <a:t>H</a:t>
            </a:r>
            <a:r>
              <a:rPr lang="en-GB" baseline="-25000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7839075" y="1347788"/>
            <a:ext cx="728663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C</a:t>
            </a:r>
            <a:r>
              <a:rPr lang="en-GB" baseline="-25000">
                <a:solidFill>
                  <a:srgbClr val="000000"/>
                </a:solidFill>
              </a:rPr>
              <a:t>5</a:t>
            </a:r>
            <a:r>
              <a:rPr lang="en-GB">
                <a:solidFill>
                  <a:srgbClr val="000000"/>
                </a:solidFill>
              </a:rPr>
              <a:t>H</a:t>
            </a:r>
            <a:r>
              <a:rPr lang="en-GB" baseline="-25000">
                <a:solidFill>
                  <a:srgbClr val="000000"/>
                </a:solidFill>
              </a:rPr>
              <a:t>12</a:t>
            </a: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2457450" y="1712913"/>
            <a:ext cx="5778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C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CC00FF"/>
                </a:solidFill>
              </a:rPr>
              <a:t>Méth</a:t>
            </a:r>
          </a:p>
        </p:txBody>
      </p:sp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3741738" y="1719263"/>
            <a:ext cx="449262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C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CC00FF"/>
                </a:solidFill>
              </a:rPr>
              <a:t>Eth</a:t>
            </a:r>
          </a:p>
        </p:txBody>
      </p:sp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5368925" y="1728788"/>
            <a:ext cx="4778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</a:rPr>
              <a:t>ane</a:t>
            </a:r>
          </a:p>
        </p:txBody>
      </p:sp>
      <p:sp>
        <p:nvSpPr>
          <p:cNvPr id="6186" name="Text Box 42"/>
          <p:cNvSpPr txBox="1">
            <a:spLocks noChangeArrowheads="1"/>
          </p:cNvSpPr>
          <p:nvPr/>
        </p:nvSpPr>
        <p:spPr bwMode="auto">
          <a:xfrm>
            <a:off x="4967288" y="1735138"/>
            <a:ext cx="557212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C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CC00FF"/>
                </a:solidFill>
              </a:rPr>
              <a:t>Prop</a:t>
            </a:r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6718300" y="1735138"/>
            <a:ext cx="4778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</a:rPr>
              <a:t>ane</a:t>
            </a: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6438900" y="1731963"/>
            <a:ext cx="449263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C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CC00FF"/>
                </a:solidFill>
              </a:rPr>
              <a:t>But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8058150" y="1731963"/>
            <a:ext cx="4778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</a:rPr>
              <a:t>ane</a:t>
            </a:r>
          </a:p>
        </p:txBody>
      </p:sp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7673975" y="1728788"/>
            <a:ext cx="54768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C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CC00FF"/>
                </a:solidFill>
              </a:rPr>
              <a:t>Pent</a:t>
            </a:r>
          </a:p>
        </p:txBody>
      </p:sp>
      <p:grpSp>
        <p:nvGrpSpPr>
          <p:cNvPr id="3" name="Group 47"/>
          <p:cNvGrpSpPr>
            <a:grpSpLocks/>
          </p:cNvGrpSpPr>
          <p:nvPr/>
        </p:nvGrpSpPr>
        <p:grpSpPr bwMode="auto">
          <a:xfrm>
            <a:off x="682625" y="3413125"/>
            <a:ext cx="8170863" cy="1116013"/>
            <a:chOff x="430" y="2150"/>
            <a:chExt cx="5147" cy="703"/>
          </a:xfrm>
        </p:grpSpPr>
        <p:sp>
          <p:nvSpPr>
            <p:cNvPr id="6192" name="Rectangle 48"/>
            <p:cNvSpPr>
              <a:spLocks noChangeArrowheads="1"/>
            </p:cNvSpPr>
            <p:nvPr/>
          </p:nvSpPr>
          <p:spPr bwMode="auto">
            <a:xfrm>
              <a:off x="4720" y="2650"/>
              <a:ext cx="858" cy="2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3" name="Rectangle 49"/>
            <p:cNvSpPr>
              <a:spLocks noChangeArrowheads="1"/>
            </p:cNvSpPr>
            <p:nvPr/>
          </p:nvSpPr>
          <p:spPr bwMode="auto">
            <a:xfrm>
              <a:off x="3862" y="2650"/>
              <a:ext cx="858" cy="2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4" name="Rectangle 50"/>
            <p:cNvSpPr>
              <a:spLocks noChangeArrowheads="1"/>
            </p:cNvSpPr>
            <p:nvPr/>
          </p:nvSpPr>
          <p:spPr bwMode="auto">
            <a:xfrm>
              <a:off x="3004" y="2650"/>
              <a:ext cx="858" cy="2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5" name="Rectangle 51"/>
            <p:cNvSpPr>
              <a:spLocks noChangeArrowheads="1"/>
            </p:cNvSpPr>
            <p:nvPr/>
          </p:nvSpPr>
          <p:spPr bwMode="auto">
            <a:xfrm>
              <a:off x="2146" y="2650"/>
              <a:ext cx="858" cy="2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6" name="Rectangle 52"/>
            <p:cNvSpPr>
              <a:spLocks noChangeArrowheads="1"/>
            </p:cNvSpPr>
            <p:nvPr/>
          </p:nvSpPr>
          <p:spPr bwMode="auto">
            <a:xfrm>
              <a:off x="1492" y="2650"/>
              <a:ext cx="654" cy="2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350"/>
                </a:spcBef>
                <a:buClr>
                  <a:srgbClr val="CC00FF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>
                  <a:solidFill>
                    <a:srgbClr val="CC00FF"/>
                  </a:solidFill>
                </a:rPr>
                <a:t>  </a:t>
              </a:r>
            </a:p>
          </p:txBody>
        </p:sp>
        <p:sp>
          <p:nvSpPr>
            <p:cNvPr id="6197" name="Rectangle 53"/>
            <p:cNvSpPr>
              <a:spLocks noChangeArrowheads="1"/>
            </p:cNvSpPr>
            <p:nvPr/>
          </p:nvSpPr>
          <p:spPr bwMode="auto">
            <a:xfrm>
              <a:off x="430" y="2650"/>
              <a:ext cx="1062" cy="20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>
                <a:lnSpc>
                  <a:spcPct val="100000"/>
                </a:lnSpc>
                <a:spcBef>
                  <a:spcPts val="35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>
                  <a:solidFill>
                    <a:srgbClr val="000000"/>
                  </a:solidFill>
                </a:rPr>
                <a:t>Nom</a:t>
              </a:r>
            </a:p>
          </p:txBody>
        </p:sp>
        <p:sp>
          <p:nvSpPr>
            <p:cNvPr id="6198" name="Rectangle 54"/>
            <p:cNvSpPr>
              <a:spLocks noChangeArrowheads="1"/>
            </p:cNvSpPr>
            <p:nvPr/>
          </p:nvSpPr>
          <p:spPr bwMode="auto">
            <a:xfrm>
              <a:off x="4720" y="2374"/>
              <a:ext cx="858" cy="27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9" name="Rectangle 55"/>
            <p:cNvSpPr>
              <a:spLocks noChangeArrowheads="1"/>
            </p:cNvSpPr>
            <p:nvPr/>
          </p:nvSpPr>
          <p:spPr bwMode="auto">
            <a:xfrm>
              <a:off x="3862" y="2374"/>
              <a:ext cx="858" cy="27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0" name="Rectangle 56"/>
            <p:cNvSpPr>
              <a:spLocks noChangeArrowheads="1"/>
            </p:cNvSpPr>
            <p:nvPr/>
          </p:nvSpPr>
          <p:spPr bwMode="auto">
            <a:xfrm>
              <a:off x="3004" y="2374"/>
              <a:ext cx="858" cy="27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1" name="Rectangle 57"/>
            <p:cNvSpPr>
              <a:spLocks noChangeArrowheads="1"/>
            </p:cNvSpPr>
            <p:nvPr/>
          </p:nvSpPr>
          <p:spPr bwMode="auto">
            <a:xfrm>
              <a:off x="2146" y="2374"/>
              <a:ext cx="858" cy="27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2" name="Rectangle 58"/>
            <p:cNvSpPr>
              <a:spLocks noChangeArrowheads="1"/>
            </p:cNvSpPr>
            <p:nvPr/>
          </p:nvSpPr>
          <p:spPr bwMode="auto">
            <a:xfrm>
              <a:off x="1492" y="2374"/>
              <a:ext cx="654" cy="27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3" name="Rectangle 59"/>
            <p:cNvSpPr>
              <a:spLocks noChangeArrowheads="1"/>
            </p:cNvSpPr>
            <p:nvPr/>
          </p:nvSpPr>
          <p:spPr bwMode="auto">
            <a:xfrm>
              <a:off x="430" y="2374"/>
              <a:ext cx="1062" cy="27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>
                <a:lnSpc>
                  <a:spcPct val="100000"/>
                </a:lnSpc>
                <a:spcBef>
                  <a:spcPts val="35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>
                  <a:solidFill>
                    <a:srgbClr val="000000"/>
                  </a:solidFill>
                </a:rPr>
                <a:t>Formule brute</a:t>
              </a:r>
            </a:p>
          </p:txBody>
        </p:sp>
        <p:sp>
          <p:nvSpPr>
            <p:cNvPr id="6204" name="Rectangle 60"/>
            <p:cNvSpPr>
              <a:spLocks noChangeArrowheads="1"/>
            </p:cNvSpPr>
            <p:nvPr/>
          </p:nvSpPr>
          <p:spPr bwMode="auto">
            <a:xfrm>
              <a:off x="4720" y="2150"/>
              <a:ext cx="858" cy="22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>
                <a:lnSpc>
                  <a:spcPct val="100000"/>
                </a:lnSpc>
                <a:spcBef>
                  <a:spcPts val="35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>
                  <a:solidFill>
                    <a:srgbClr val="000000"/>
                  </a:solidFill>
                </a:rPr>
                <a:t>10</a:t>
              </a:r>
            </a:p>
          </p:txBody>
        </p:sp>
        <p:sp>
          <p:nvSpPr>
            <p:cNvPr id="6205" name="Rectangle 61"/>
            <p:cNvSpPr>
              <a:spLocks noChangeArrowheads="1"/>
            </p:cNvSpPr>
            <p:nvPr/>
          </p:nvSpPr>
          <p:spPr bwMode="auto">
            <a:xfrm>
              <a:off x="3862" y="2150"/>
              <a:ext cx="858" cy="22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>
                <a:lnSpc>
                  <a:spcPct val="100000"/>
                </a:lnSpc>
                <a:spcBef>
                  <a:spcPts val="35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>
                  <a:solidFill>
                    <a:srgbClr val="000000"/>
                  </a:solidFill>
                </a:rPr>
                <a:t>9</a:t>
              </a:r>
            </a:p>
          </p:txBody>
        </p:sp>
        <p:sp>
          <p:nvSpPr>
            <p:cNvPr id="6206" name="Rectangle 62"/>
            <p:cNvSpPr>
              <a:spLocks noChangeArrowheads="1"/>
            </p:cNvSpPr>
            <p:nvPr/>
          </p:nvSpPr>
          <p:spPr bwMode="auto">
            <a:xfrm>
              <a:off x="3004" y="2150"/>
              <a:ext cx="858" cy="22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>
                <a:lnSpc>
                  <a:spcPct val="100000"/>
                </a:lnSpc>
                <a:spcBef>
                  <a:spcPts val="35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>
                  <a:solidFill>
                    <a:srgbClr val="000000"/>
                  </a:solidFill>
                </a:rPr>
                <a:t>8</a:t>
              </a:r>
            </a:p>
          </p:txBody>
        </p:sp>
        <p:sp>
          <p:nvSpPr>
            <p:cNvPr id="6207" name="Rectangle 63"/>
            <p:cNvSpPr>
              <a:spLocks noChangeArrowheads="1"/>
            </p:cNvSpPr>
            <p:nvPr/>
          </p:nvSpPr>
          <p:spPr bwMode="auto">
            <a:xfrm>
              <a:off x="2146" y="2150"/>
              <a:ext cx="858" cy="22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>
                <a:lnSpc>
                  <a:spcPct val="100000"/>
                </a:lnSpc>
                <a:spcBef>
                  <a:spcPts val="35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>
                  <a:solidFill>
                    <a:srgbClr val="000000"/>
                  </a:solidFill>
                </a:rPr>
                <a:t>7</a:t>
              </a:r>
            </a:p>
          </p:txBody>
        </p:sp>
        <p:sp>
          <p:nvSpPr>
            <p:cNvPr id="6208" name="Rectangle 64"/>
            <p:cNvSpPr>
              <a:spLocks noChangeArrowheads="1"/>
            </p:cNvSpPr>
            <p:nvPr/>
          </p:nvSpPr>
          <p:spPr bwMode="auto">
            <a:xfrm>
              <a:off x="1492" y="2150"/>
              <a:ext cx="654" cy="22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>
                <a:lnSpc>
                  <a:spcPct val="100000"/>
                </a:lnSpc>
                <a:spcBef>
                  <a:spcPts val="35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6209" name="Rectangle 65"/>
            <p:cNvSpPr>
              <a:spLocks noChangeArrowheads="1"/>
            </p:cNvSpPr>
            <p:nvPr/>
          </p:nvSpPr>
          <p:spPr bwMode="auto">
            <a:xfrm>
              <a:off x="430" y="2150"/>
              <a:ext cx="1062" cy="22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algn="ctr">
                <a:lnSpc>
                  <a:spcPct val="100000"/>
                </a:lnSpc>
                <a:spcBef>
                  <a:spcPts val="3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</a:rPr>
                <a:t>Nombre de carbone</a:t>
              </a:r>
            </a:p>
          </p:txBody>
        </p:sp>
        <p:sp>
          <p:nvSpPr>
            <p:cNvPr id="6210" name="Line 66"/>
            <p:cNvSpPr>
              <a:spLocks noChangeShapeType="1"/>
            </p:cNvSpPr>
            <p:nvPr/>
          </p:nvSpPr>
          <p:spPr bwMode="auto">
            <a:xfrm>
              <a:off x="430" y="2150"/>
              <a:ext cx="5148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1" name="Line 67"/>
            <p:cNvSpPr>
              <a:spLocks noChangeShapeType="1"/>
            </p:cNvSpPr>
            <p:nvPr/>
          </p:nvSpPr>
          <p:spPr bwMode="auto">
            <a:xfrm>
              <a:off x="430" y="2374"/>
              <a:ext cx="514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2" name="Line 68"/>
            <p:cNvSpPr>
              <a:spLocks noChangeShapeType="1"/>
            </p:cNvSpPr>
            <p:nvPr/>
          </p:nvSpPr>
          <p:spPr bwMode="auto">
            <a:xfrm>
              <a:off x="430" y="2650"/>
              <a:ext cx="514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3" name="Line 69"/>
            <p:cNvSpPr>
              <a:spLocks noChangeShapeType="1"/>
            </p:cNvSpPr>
            <p:nvPr/>
          </p:nvSpPr>
          <p:spPr bwMode="auto">
            <a:xfrm>
              <a:off x="430" y="2854"/>
              <a:ext cx="5148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4" name="Line 70"/>
            <p:cNvSpPr>
              <a:spLocks noChangeShapeType="1"/>
            </p:cNvSpPr>
            <p:nvPr/>
          </p:nvSpPr>
          <p:spPr bwMode="auto">
            <a:xfrm>
              <a:off x="430" y="2150"/>
              <a:ext cx="1" cy="704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5" name="Line 71"/>
            <p:cNvSpPr>
              <a:spLocks noChangeShapeType="1"/>
            </p:cNvSpPr>
            <p:nvPr/>
          </p:nvSpPr>
          <p:spPr bwMode="auto">
            <a:xfrm>
              <a:off x="1492" y="2150"/>
              <a:ext cx="1" cy="70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6" name="Line 72"/>
            <p:cNvSpPr>
              <a:spLocks noChangeShapeType="1"/>
            </p:cNvSpPr>
            <p:nvPr/>
          </p:nvSpPr>
          <p:spPr bwMode="auto">
            <a:xfrm>
              <a:off x="2146" y="2150"/>
              <a:ext cx="1" cy="70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7" name="Line 73"/>
            <p:cNvSpPr>
              <a:spLocks noChangeShapeType="1"/>
            </p:cNvSpPr>
            <p:nvPr/>
          </p:nvSpPr>
          <p:spPr bwMode="auto">
            <a:xfrm>
              <a:off x="3004" y="2150"/>
              <a:ext cx="1" cy="70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8" name="Line 74"/>
            <p:cNvSpPr>
              <a:spLocks noChangeShapeType="1"/>
            </p:cNvSpPr>
            <p:nvPr/>
          </p:nvSpPr>
          <p:spPr bwMode="auto">
            <a:xfrm>
              <a:off x="3862" y="2150"/>
              <a:ext cx="1" cy="70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19" name="Line 75"/>
            <p:cNvSpPr>
              <a:spLocks noChangeShapeType="1"/>
            </p:cNvSpPr>
            <p:nvPr/>
          </p:nvSpPr>
          <p:spPr bwMode="auto">
            <a:xfrm>
              <a:off x="4720" y="2150"/>
              <a:ext cx="1" cy="70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0" name="Line 76"/>
            <p:cNvSpPr>
              <a:spLocks noChangeShapeType="1"/>
            </p:cNvSpPr>
            <p:nvPr/>
          </p:nvSpPr>
          <p:spPr bwMode="auto">
            <a:xfrm>
              <a:off x="5578" y="2150"/>
              <a:ext cx="1" cy="704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21" name="Text Box 77"/>
          <p:cNvSpPr txBox="1">
            <a:spLocks noChangeArrowheads="1"/>
          </p:cNvSpPr>
          <p:nvPr/>
        </p:nvSpPr>
        <p:spPr bwMode="auto">
          <a:xfrm>
            <a:off x="2790825" y="4198938"/>
            <a:ext cx="4778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</a:rPr>
              <a:t>ane</a:t>
            </a:r>
          </a:p>
        </p:txBody>
      </p:sp>
      <p:sp>
        <p:nvSpPr>
          <p:cNvPr id="6222" name="Text Box 78"/>
          <p:cNvSpPr txBox="1">
            <a:spLocks noChangeArrowheads="1"/>
          </p:cNvSpPr>
          <p:nvPr/>
        </p:nvSpPr>
        <p:spPr bwMode="auto">
          <a:xfrm>
            <a:off x="4025900" y="4205288"/>
            <a:ext cx="4778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</a:rPr>
              <a:t>ane</a:t>
            </a:r>
          </a:p>
        </p:txBody>
      </p:sp>
      <p:sp>
        <p:nvSpPr>
          <p:cNvPr id="6223" name="Text Box 79"/>
          <p:cNvSpPr txBox="1">
            <a:spLocks noChangeArrowheads="1"/>
          </p:cNvSpPr>
          <p:nvPr/>
        </p:nvSpPr>
        <p:spPr bwMode="auto">
          <a:xfrm>
            <a:off x="2543175" y="3814763"/>
            <a:ext cx="728663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C</a:t>
            </a:r>
            <a:r>
              <a:rPr lang="en-GB" baseline="-25000">
                <a:solidFill>
                  <a:srgbClr val="000000"/>
                </a:solidFill>
              </a:rPr>
              <a:t>6</a:t>
            </a:r>
            <a:r>
              <a:rPr lang="en-GB">
                <a:solidFill>
                  <a:srgbClr val="000000"/>
                </a:solidFill>
              </a:rPr>
              <a:t>H</a:t>
            </a:r>
            <a:r>
              <a:rPr lang="en-GB" baseline="-25000">
                <a:solidFill>
                  <a:srgbClr val="000000"/>
                </a:solidFill>
              </a:rPr>
              <a:t>14</a:t>
            </a:r>
          </a:p>
        </p:txBody>
      </p:sp>
      <p:sp>
        <p:nvSpPr>
          <p:cNvPr id="6224" name="Text Box 80"/>
          <p:cNvSpPr txBox="1">
            <a:spLocks noChangeArrowheads="1"/>
          </p:cNvSpPr>
          <p:nvPr/>
        </p:nvSpPr>
        <p:spPr bwMode="auto">
          <a:xfrm>
            <a:off x="3778250" y="3811588"/>
            <a:ext cx="728663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C</a:t>
            </a:r>
            <a:r>
              <a:rPr lang="en-GB" baseline="-25000">
                <a:solidFill>
                  <a:srgbClr val="000000"/>
                </a:solidFill>
              </a:rPr>
              <a:t>7</a:t>
            </a:r>
            <a:r>
              <a:rPr lang="en-GB">
                <a:solidFill>
                  <a:srgbClr val="000000"/>
                </a:solidFill>
              </a:rPr>
              <a:t>H</a:t>
            </a:r>
            <a:r>
              <a:rPr lang="en-GB" baseline="-25000">
                <a:solidFill>
                  <a:srgbClr val="000000"/>
                </a:solidFill>
              </a:rPr>
              <a:t>16</a:t>
            </a:r>
          </a:p>
        </p:txBody>
      </p:sp>
      <p:sp>
        <p:nvSpPr>
          <p:cNvPr id="6225" name="Text Box 81"/>
          <p:cNvSpPr txBox="1">
            <a:spLocks noChangeArrowheads="1"/>
          </p:cNvSpPr>
          <p:nvPr/>
        </p:nvSpPr>
        <p:spPr bwMode="auto">
          <a:xfrm>
            <a:off x="5127625" y="3827463"/>
            <a:ext cx="728663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C</a:t>
            </a:r>
            <a:r>
              <a:rPr lang="en-GB" baseline="-25000">
                <a:solidFill>
                  <a:srgbClr val="000000"/>
                </a:solidFill>
              </a:rPr>
              <a:t>8</a:t>
            </a:r>
            <a:r>
              <a:rPr lang="en-GB">
                <a:solidFill>
                  <a:srgbClr val="000000"/>
                </a:solidFill>
              </a:rPr>
              <a:t>H</a:t>
            </a:r>
            <a:r>
              <a:rPr lang="en-GB" baseline="-25000">
                <a:solidFill>
                  <a:srgbClr val="000000"/>
                </a:solidFill>
              </a:rPr>
              <a:t>18</a:t>
            </a:r>
          </a:p>
        </p:txBody>
      </p:sp>
      <p:sp>
        <p:nvSpPr>
          <p:cNvPr id="6226" name="Text Box 82"/>
          <p:cNvSpPr txBox="1">
            <a:spLocks noChangeArrowheads="1"/>
          </p:cNvSpPr>
          <p:nvPr/>
        </p:nvSpPr>
        <p:spPr bwMode="auto">
          <a:xfrm>
            <a:off x="6477000" y="3833813"/>
            <a:ext cx="728663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C</a:t>
            </a:r>
            <a:r>
              <a:rPr lang="en-GB" baseline="-25000">
                <a:solidFill>
                  <a:srgbClr val="000000"/>
                </a:solidFill>
              </a:rPr>
              <a:t>9</a:t>
            </a:r>
            <a:r>
              <a:rPr lang="en-GB">
                <a:solidFill>
                  <a:srgbClr val="000000"/>
                </a:solidFill>
              </a:rPr>
              <a:t>H</a:t>
            </a:r>
            <a:r>
              <a:rPr lang="en-GB" baseline="-25000">
                <a:solidFill>
                  <a:srgbClr val="000000"/>
                </a:solidFill>
              </a:rPr>
              <a:t>20</a:t>
            </a:r>
          </a:p>
        </p:txBody>
      </p:sp>
      <p:sp>
        <p:nvSpPr>
          <p:cNvPr id="6227" name="Text Box 83"/>
          <p:cNvSpPr txBox="1">
            <a:spLocks noChangeArrowheads="1"/>
          </p:cNvSpPr>
          <p:nvPr/>
        </p:nvSpPr>
        <p:spPr bwMode="auto">
          <a:xfrm>
            <a:off x="7850188" y="3830638"/>
            <a:ext cx="801687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C</a:t>
            </a:r>
            <a:r>
              <a:rPr lang="en-GB" baseline="-25000">
                <a:solidFill>
                  <a:srgbClr val="000000"/>
                </a:solidFill>
              </a:rPr>
              <a:t>10</a:t>
            </a:r>
            <a:r>
              <a:rPr lang="en-GB">
                <a:solidFill>
                  <a:srgbClr val="000000"/>
                </a:solidFill>
              </a:rPr>
              <a:t>H</a:t>
            </a:r>
            <a:r>
              <a:rPr lang="en-GB" baseline="-25000">
                <a:solidFill>
                  <a:srgbClr val="000000"/>
                </a:solidFill>
              </a:rPr>
              <a:t>22</a:t>
            </a:r>
          </a:p>
        </p:txBody>
      </p:sp>
      <p:sp>
        <p:nvSpPr>
          <p:cNvPr id="6228" name="Text Box 84"/>
          <p:cNvSpPr txBox="1">
            <a:spLocks noChangeArrowheads="1"/>
          </p:cNvSpPr>
          <p:nvPr/>
        </p:nvSpPr>
        <p:spPr bwMode="auto">
          <a:xfrm>
            <a:off x="2466975" y="4195763"/>
            <a:ext cx="49530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C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CC00FF"/>
                </a:solidFill>
              </a:rPr>
              <a:t>Hex</a:t>
            </a:r>
          </a:p>
        </p:txBody>
      </p:sp>
      <p:sp>
        <p:nvSpPr>
          <p:cNvPr id="6229" name="Text Box 85"/>
          <p:cNvSpPr txBox="1">
            <a:spLocks noChangeArrowheads="1"/>
          </p:cNvSpPr>
          <p:nvPr/>
        </p:nvSpPr>
        <p:spPr bwMode="auto">
          <a:xfrm>
            <a:off x="3632200" y="4211638"/>
            <a:ext cx="557213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C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CC00FF"/>
                </a:solidFill>
              </a:rPr>
              <a:t>Hept</a:t>
            </a:r>
          </a:p>
        </p:txBody>
      </p:sp>
      <p:sp>
        <p:nvSpPr>
          <p:cNvPr id="6230" name="Text Box 86"/>
          <p:cNvSpPr txBox="1">
            <a:spLocks noChangeArrowheads="1"/>
          </p:cNvSpPr>
          <p:nvPr/>
        </p:nvSpPr>
        <p:spPr bwMode="auto">
          <a:xfrm>
            <a:off x="5375275" y="4211638"/>
            <a:ext cx="4778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</a:rPr>
              <a:t>ane</a:t>
            </a:r>
          </a:p>
        </p:txBody>
      </p:sp>
      <p:sp>
        <p:nvSpPr>
          <p:cNvPr id="6231" name="Text Box 87"/>
          <p:cNvSpPr txBox="1">
            <a:spLocks noChangeArrowheads="1"/>
          </p:cNvSpPr>
          <p:nvPr/>
        </p:nvSpPr>
        <p:spPr bwMode="auto">
          <a:xfrm>
            <a:off x="5057775" y="4217988"/>
            <a:ext cx="460375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C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CC00FF"/>
                </a:solidFill>
              </a:rPr>
              <a:t>Oct</a:t>
            </a:r>
          </a:p>
        </p:txBody>
      </p:sp>
      <p:sp>
        <p:nvSpPr>
          <p:cNvPr id="6232" name="Text Box 88"/>
          <p:cNvSpPr txBox="1">
            <a:spLocks noChangeArrowheads="1"/>
          </p:cNvSpPr>
          <p:nvPr/>
        </p:nvSpPr>
        <p:spPr bwMode="auto">
          <a:xfrm>
            <a:off x="6724650" y="4217988"/>
            <a:ext cx="4778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</a:rPr>
              <a:t>ane</a:t>
            </a:r>
          </a:p>
        </p:txBody>
      </p:sp>
      <p:sp>
        <p:nvSpPr>
          <p:cNvPr id="6233" name="Text Box 89"/>
          <p:cNvSpPr txBox="1">
            <a:spLocks noChangeArrowheads="1"/>
          </p:cNvSpPr>
          <p:nvPr/>
        </p:nvSpPr>
        <p:spPr bwMode="auto">
          <a:xfrm>
            <a:off x="6399213" y="4214813"/>
            <a:ext cx="50800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C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CC00FF"/>
                </a:solidFill>
              </a:rPr>
              <a:t>Non</a:t>
            </a:r>
          </a:p>
        </p:txBody>
      </p:sp>
      <p:sp>
        <p:nvSpPr>
          <p:cNvPr id="6234" name="Text Box 90"/>
          <p:cNvSpPr txBox="1">
            <a:spLocks noChangeArrowheads="1"/>
          </p:cNvSpPr>
          <p:nvPr/>
        </p:nvSpPr>
        <p:spPr bwMode="auto">
          <a:xfrm>
            <a:off x="8064500" y="4214813"/>
            <a:ext cx="4778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</a:rPr>
              <a:t>ane</a:t>
            </a:r>
          </a:p>
        </p:txBody>
      </p:sp>
      <p:sp>
        <p:nvSpPr>
          <p:cNvPr id="6235" name="Text Box 91"/>
          <p:cNvSpPr txBox="1">
            <a:spLocks noChangeArrowheads="1"/>
          </p:cNvSpPr>
          <p:nvPr/>
        </p:nvSpPr>
        <p:spPr bwMode="auto">
          <a:xfrm>
            <a:off x="7729538" y="4221163"/>
            <a:ext cx="498475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C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CC00FF"/>
                </a:solidFill>
              </a:rPr>
              <a:t>Déc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1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49" presetClass="entr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49" presetClass="entr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49" presetClass="entr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49" presetClass="entr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49" presetClass="entr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6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6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6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6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49" presetClass="entr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6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6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6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6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49" presetClass="entr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49" presetClass="entr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6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6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6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62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6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6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6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62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6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6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6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62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6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6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6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6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6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6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6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62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6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6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6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62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6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6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6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6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6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6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6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62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6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6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6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62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5" dur="500"/>
                                        <p:tgtEl>
                                          <p:spTgt spid="6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6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6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62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6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6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500" fill="hold"/>
                                        <p:tgtEl>
                                          <p:spTgt spid="6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500" fill="hold"/>
                                        <p:tgtEl>
                                          <p:spTgt spid="62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6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6" dur="500" fill="hold"/>
                                        <p:tgtEl>
                                          <p:spTgt spid="6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500" fill="hold"/>
                                        <p:tgtEl>
                                          <p:spTgt spid="6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500" fill="hold"/>
                                        <p:tgtEl>
                                          <p:spTgt spid="62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9" dur="500"/>
                                        <p:tgtEl>
                                          <p:spTgt spid="6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4" dur="500" fill="hold"/>
                                        <p:tgtEl>
                                          <p:spTgt spid="6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500" fill="hold"/>
                                        <p:tgtEl>
                                          <p:spTgt spid="6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500" fill="hold"/>
                                        <p:tgtEl>
                                          <p:spTgt spid="62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7" dur="500"/>
                                        <p:tgtEl>
                                          <p:spTgt spid="6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6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500" fill="hold"/>
                                        <p:tgtEl>
                                          <p:spTgt spid="6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500" fill="hold"/>
                                        <p:tgtEl>
                                          <p:spTgt spid="62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5" dur="500"/>
                                        <p:tgtEl>
                                          <p:spTgt spid="6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0" dur="500" fill="hold"/>
                                        <p:tgtEl>
                                          <p:spTgt spid="6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500" fill="hold"/>
                                        <p:tgtEl>
                                          <p:spTgt spid="6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500" fill="hold"/>
                                        <p:tgtEl>
                                          <p:spTgt spid="62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3" dur="500"/>
                                        <p:tgtEl>
                                          <p:spTgt spid="6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49" presetClass="entr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6" dur="500" fill="hold"/>
                                        <p:tgtEl>
                                          <p:spTgt spid="6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500" fill="hold"/>
                                        <p:tgtEl>
                                          <p:spTgt spid="6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500" fill="hold"/>
                                        <p:tgtEl>
                                          <p:spTgt spid="62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9" dur="500"/>
                                        <p:tgtEl>
                                          <p:spTgt spid="6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49" presetClass="entr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2" dur="500" fill="hold"/>
                                        <p:tgtEl>
                                          <p:spTgt spid="6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500" fill="hold"/>
                                        <p:tgtEl>
                                          <p:spTgt spid="6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500" fill="hold"/>
                                        <p:tgtEl>
                                          <p:spTgt spid="62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5" dur="500"/>
                                        <p:tgtEl>
                                          <p:spTgt spid="6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6" presetID="49" presetClass="entr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8" dur="500" fill="hold"/>
                                        <p:tgtEl>
                                          <p:spTgt spid="6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500" fill="hold"/>
                                        <p:tgtEl>
                                          <p:spTgt spid="6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500" fill="hold"/>
                                        <p:tgtEl>
                                          <p:spTgt spid="62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1" dur="500"/>
                                        <p:tgtEl>
                                          <p:spTgt spid="6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2" presetID="49" presetClass="entr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4" dur="500" fill="hold"/>
                                        <p:tgtEl>
                                          <p:spTgt spid="6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500" fill="hold"/>
                                        <p:tgtEl>
                                          <p:spTgt spid="6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500" fill="hold"/>
                                        <p:tgtEl>
                                          <p:spTgt spid="62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7" dur="500"/>
                                        <p:tgtEl>
                                          <p:spTgt spid="6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2" dur="500" fill="hold"/>
                                        <p:tgtEl>
                                          <p:spTgt spid="6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500" fill="hold"/>
                                        <p:tgtEl>
                                          <p:spTgt spid="6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4" dur="500" fill="hold"/>
                                        <p:tgtEl>
                                          <p:spTgt spid="62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5" dur="500"/>
                                        <p:tgtEl>
                                          <p:spTgt spid="6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49" presetClass="entr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8" dur="500" fill="hold"/>
                                        <p:tgtEl>
                                          <p:spTgt spid="6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500" fill="hold"/>
                                        <p:tgtEl>
                                          <p:spTgt spid="6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500" fill="hold"/>
                                        <p:tgtEl>
                                          <p:spTgt spid="6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1" dur="500"/>
                                        <p:tgtEl>
                                          <p:spTgt spid="6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2" presetID="49" presetClass="entr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4" dur="500" fill="hold"/>
                                        <p:tgtEl>
                                          <p:spTgt spid="6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500" fill="hold"/>
                                        <p:tgtEl>
                                          <p:spTgt spid="6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500" fill="hold"/>
                                        <p:tgtEl>
                                          <p:spTgt spid="6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7" dur="500"/>
                                        <p:tgtEl>
                                          <p:spTgt spid="6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8" presetID="49" presetClass="entr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0" dur="500" fill="hold"/>
                                        <p:tgtEl>
                                          <p:spTgt spid="6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1" dur="500" fill="hold"/>
                                        <p:tgtEl>
                                          <p:spTgt spid="6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500" fill="hold"/>
                                        <p:tgtEl>
                                          <p:spTgt spid="62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3" dur="500"/>
                                        <p:tgtEl>
                                          <p:spTgt spid="6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49" presetClass="entr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6" dur="500" fill="hold"/>
                                        <p:tgtEl>
                                          <p:spTgt spid="6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500" fill="hold"/>
                                        <p:tgtEl>
                                          <p:spTgt spid="6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500" fill="hold"/>
                                        <p:tgtEl>
                                          <p:spTgt spid="62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9" dur="500"/>
                                        <p:tgtEl>
                                          <p:spTgt spid="6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4694238" y="1800225"/>
            <a:ext cx="1082675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F33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FF3300"/>
                </a:solidFill>
              </a:rPr>
              <a:t>Méth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138363" y="3540125"/>
            <a:ext cx="790575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F33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FF3300"/>
                </a:solidFill>
              </a:rPr>
              <a:t>Eth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4021138" y="984250"/>
            <a:ext cx="1038225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F33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FF3300"/>
                </a:solidFill>
              </a:rPr>
              <a:t>Prop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360488" y="2762250"/>
            <a:ext cx="790575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F33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FF3300"/>
                </a:solidFill>
              </a:rPr>
              <a:t>But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462088" y="1149350"/>
            <a:ext cx="1016000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F33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FF3300"/>
                </a:solidFill>
              </a:rPr>
              <a:t>Pent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651250" y="2663825"/>
            <a:ext cx="904875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F33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FF3300"/>
                </a:solidFill>
              </a:rPr>
              <a:t>Hex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363788" y="1889125"/>
            <a:ext cx="1038225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F33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FF3300"/>
                </a:solidFill>
              </a:rPr>
              <a:t>Hept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835650" y="2466975"/>
            <a:ext cx="814388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F33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FF3300"/>
                </a:solidFill>
              </a:rPr>
              <a:t>Oct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4700588" y="3597275"/>
            <a:ext cx="925512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F33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FF3300"/>
                </a:solidFill>
              </a:rPr>
              <a:t>Non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3467100" y="4384675"/>
            <a:ext cx="904875" cy="581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F33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FF3300"/>
                </a:solidFill>
              </a:rPr>
              <a:t>Déc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7242175" y="1001713"/>
            <a:ext cx="1152525" cy="3751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Clr>
                <a:srgbClr val="0099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>
                <a:solidFill>
                  <a:srgbClr val="009900"/>
                </a:solidFill>
              </a:rPr>
              <a:t>3</a:t>
            </a:r>
          </a:p>
          <a:p>
            <a:pPr algn="ctr">
              <a:lnSpc>
                <a:spcPct val="100000"/>
              </a:lnSpc>
              <a:buClr>
                <a:srgbClr val="0099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>
                <a:solidFill>
                  <a:srgbClr val="009900"/>
                </a:solidFill>
              </a:rPr>
              <a:t>8</a:t>
            </a:r>
          </a:p>
          <a:p>
            <a:pPr algn="ctr">
              <a:lnSpc>
                <a:spcPct val="100000"/>
              </a:lnSpc>
              <a:buClr>
                <a:srgbClr val="0099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>
                <a:solidFill>
                  <a:srgbClr val="009900"/>
                </a:solidFill>
              </a:rPr>
              <a:t>4</a:t>
            </a:r>
          </a:p>
          <a:p>
            <a:pPr algn="ctr">
              <a:lnSpc>
                <a:spcPct val="100000"/>
              </a:lnSpc>
              <a:buClr>
                <a:srgbClr val="0099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>
                <a:solidFill>
                  <a:srgbClr val="009900"/>
                </a:solidFill>
              </a:rPr>
              <a:t>1</a:t>
            </a:r>
          </a:p>
          <a:p>
            <a:pPr algn="ctr">
              <a:lnSpc>
                <a:spcPct val="100000"/>
              </a:lnSpc>
              <a:buClr>
                <a:srgbClr val="0099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>
                <a:solidFill>
                  <a:srgbClr val="009900"/>
                </a:solidFill>
              </a:rPr>
              <a:t>5</a:t>
            </a:r>
          </a:p>
          <a:p>
            <a:pPr algn="ctr">
              <a:lnSpc>
                <a:spcPct val="100000"/>
              </a:lnSpc>
              <a:buClr>
                <a:srgbClr val="0099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>
                <a:solidFill>
                  <a:srgbClr val="009900"/>
                </a:solidFill>
              </a:rPr>
              <a:t>10</a:t>
            </a:r>
          </a:p>
          <a:p>
            <a:pPr algn="ctr">
              <a:lnSpc>
                <a:spcPct val="100000"/>
              </a:lnSpc>
              <a:buClr>
                <a:srgbClr val="0099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>
                <a:solidFill>
                  <a:srgbClr val="009900"/>
                </a:solidFill>
              </a:rPr>
              <a:t>6</a:t>
            </a:r>
          </a:p>
          <a:p>
            <a:pPr algn="ctr">
              <a:lnSpc>
                <a:spcPct val="100000"/>
              </a:lnSpc>
              <a:buClr>
                <a:srgbClr val="0099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>
                <a:solidFill>
                  <a:srgbClr val="009900"/>
                </a:solidFill>
              </a:rPr>
              <a:t>2</a:t>
            </a:r>
          </a:p>
          <a:p>
            <a:pPr algn="ctr">
              <a:lnSpc>
                <a:spcPct val="100000"/>
              </a:lnSpc>
              <a:buClr>
                <a:srgbClr val="0099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>
                <a:solidFill>
                  <a:srgbClr val="009900"/>
                </a:solidFill>
              </a:rPr>
              <a:t>7</a:t>
            </a:r>
          </a:p>
          <a:p>
            <a:pPr algn="ctr">
              <a:lnSpc>
                <a:spcPct val="100000"/>
              </a:lnSpc>
              <a:buClr>
                <a:srgbClr val="0099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>
                <a:solidFill>
                  <a:srgbClr val="009900"/>
                </a:solidFill>
              </a:rPr>
              <a:t>9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582613" y="465138"/>
            <a:ext cx="32131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Clr>
                <a:srgbClr val="0099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>
                <a:solidFill>
                  <a:srgbClr val="009900"/>
                </a:solidFill>
              </a:rPr>
              <a:t>2. Formule semi-développée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671513" y="865188"/>
            <a:ext cx="8112125" cy="642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Les liaisons qui lient les atomes d’hydrogène au atome de carbone ne pouvant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être que simple                                 , on peut ne pas les représenter. 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301875" y="1131888"/>
            <a:ext cx="2233613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F33CC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F33CC"/>
                </a:solidFill>
              </a:rPr>
              <a:t>(H est monovalent)</a:t>
            </a:r>
            <a:r>
              <a:rPr lang="ar-SA" b="1">
                <a:solidFill>
                  <a:srgbClr val="FF33CC"/>
                </a:solidFill>
                <a:cs typeface="Arial" charset="0"/>
              </a:rPr>
              <a:t>‏</a:t>
            </a:r>
            <a:endParaRPr lang="en-GB" b="1">
              <a:solidFill>
                <a:srgbClr val="FF33CC"/>
              </a:solidFill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666750" y="1493838"/>
            <a:ext cx="5541963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Seuls les liaisons entre carbone sont donc dessinées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61988" y="1824038"/>
            <a:ext cx="233521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Exemple : le propane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335088" y="2214563"/>
            <a:ext cx="1990725" cy="1062037"/>
            <a:chOff x="841" y="1395"/>
            <a:chExt cx="1254" cy="669"/>
          </a:xfrm>
        </p:grpSpPr>
        <p:pic>
          <p:nvPicPr>
            <p:cNvPr id="8199" name="Picture 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41" y="1395"/>
              <a:ext cx="731" cy="66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8200" name="Picture 8"/>
            <p:cNvPicPr>
              <a:picLocks noChangeAspect="1" noChangeArrowheads="1"/>
            </p:cNvPicPr>
            <p:nvPr/>
          </p:nvPicPr>
          <p:blipFill>
            <a:blip r:embed="rId3"/>
            <a:srcRect l="38596"/>
            <a:stretch>
              <a:fillRect/>
            </a:stretch>
          </p:blipFill>
          <p:spPr bwMode="auto">
            <a:xfrm>
              <a:off x="1379" y="1399"/>
              <a:ext cx="449" cy="66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8201" name="Picture 9"/>
            <p:cNvPicPr>
              <a:picLocks noChangeAspect="1" noChangeArrowheads="1"/>
            </p:cNvPicPr>
            <p:nvPr/>
          </p:nvPicPr>
          <p:blipFill>
            <a:blip r:embed="rId3"/>
            <a:srcRect l="38596"/>
            <a:stretch>
              <a:fillRect/>
            </a:stretch>
          </p:blipFill>
          <p:spPr bwMode="auto">
            <a:xfrm>
              <a:off x="1647" y="1397"/>
              <a:ext cx="449" cy="66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</p:grp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517650" y="3294063"/>
            <a:ext cx="1571625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</a:rPr>
              <a:t>Formule</a:t>
            </a:r>
          </a:p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</a:rPr>
              <a:t>dévelopée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4410075" y="3109913"/>
            <a:ext cx="1571625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</a:rPr>
              <a:t>Formule</a:t>
            </a:r>
          </a:p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</a:rPr>
              <a:t>semi-dévelopée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4394200" y="2293938"/>
            <a:ext cx="1539875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CH</a:t>
            </a:r>
            <a:r>
              <a:rPr lang="en-GB" baseline="-25000">
                <a:solidFill>
                  <a:srgbClr val="000000"/>
                </a:solidFill>
              </a:rPr>
              <a:t>3</a:t>
            </a:r>
            <a:r>
              <a:rPr lang="en-GB">
                <a:solidFill>
                  <a:srgbClr val="000000"/>
                </a:solidFill>
              </a:rPr>
              <a:t>-CH</a:t>
            </a:r>
            <a:r>
              <a:rPr lang="en-GB" baseline="-25000">
                <a:solidFill>
                  <a:srgbClr val="000000"/>
                </a:solidFill>
              </a:rPr>
              <a:t>2</a:t>
            </a:r>
            <a:r>
              <a:rPr lang="en-GB">
                <a:solidFill>
                  <a:srgbClr val="000000"/>
                </a:solidFill>
              </a:rPr>
              <a:t>-CH</a:t>
            </a:r>
            <a:r>
              <a:rPr lang="en-GB" baseline="-25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665163" y="3956050"/>
            <a:ext cx="32131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Clr>
                <a:srgbClr val="0099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>
                <a:solidFill>
                  <a:srgbClr val="009900"/>
                </a:solidFill>
              </a:rPr>
              <a:t>3. Formule topologique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17525" y="4437063"/>
            <a:ext cx="8307388" cy="642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Dans un soucis de simplification pour écrire les molécules complexes, on ne fait 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pas figurer les atomes d’hydrogène H, les liaisons C-H et les atomes de carbone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496888" y="5094288"/>
            <a:ext cx="76342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On ne dessine que les liaisons entre atomes de carbone (en ligne brisée).</a:t>
            </a:r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4286250" y="2143125"/>
            <a:ext cx="1819275" cy="1628775"/>
          </a:xfrm>
          <a:prstGeom prst="rect">
            <a:avLst/>
          </a:prstGeom>
          <a:noFill/>
          <a:ln w="5724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771525" y="5734050"/>
            <a:ext cx="1166813" cy="290513"/>
            <a:chOff x="486" y="3612"/>
            <a:chExt cx="735" cy="183"/>
          </a:xfrm>
        </p:grpSpPr>
        <p:sp>
          <p:nvSpPr>
            <p:cNvPr id="8210" name="Line 18"/>
            <p:cNvSpPr>
              <a:spLocks noChangeShapeType="1"/>
            </p:cNvSpPr>
            <p:nvPr/>
          </p:nvSpPr>
          <p:spPr bwMode="auto">
            <a:xfrm flipV="1">
              <a:off x="486" y="3611"/>
              <a:ext cx="360" cy="17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11" name="Line 19"/>
            <p:cNvSpPr>
              <a:spLocks noChangeShapeType="1"/>
            </p:cNvSpPr>
            <p:nvPr/>
          </p:nvSpPr>
          <p:spPr bwMode="auto">
            <a:xfrm flipH="1" flipV="1">
              <a:off x="849" y="3614"/>
              <a:ext cx="374" cy="18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720725" y="6237288"/>
            <a:ext cx="13970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Le propane </a:t>
            </a:r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2787650" y="5721350"/>
            <a:ext cx="2335213" cy="315913"/>
            <a:chOff x="1756" y="3604"/>
            <a:chExt cx="1471" cy="199"/>
          </a:xfrm>
        </p:grpSpPr>
        <p:grpSp>
          <p:nvGrpSpPr>
            <p:cNvPr id="5" name="Group 22"/>
            <p:cNvGrpSpPr>
              <a:grpSpLocks/>
            </p:cNvGrpSpPr>
            <p:nvPr/>
          </p:nvGrpSpPr>
          <p:grpSpPr bwMode="auto">
            <a:xfrm>
              <a:off x="1756" y="3604"/>
              <a:ext cx="735" cy="183"/>
              <a:chOff x="1756" y="3604"/>
              <a:chExt cx="735" cy="183"/>
            </a:xfrm>
          </p:grpSpPr>
          <p:sp>
            <p:nvSpPr>
              <p:cNvPr id="8215" name="Line 23"/>
              <p:cNvSpPr>
                <a:spLocks noChangeShapeType="1"/>
              </p:cNvSpPr>
              <p:nvPr/>
            </p:nvSpPr>
            <p:spPr bwMode="auto">
              <a:xfrm flipV="1">
                <a:off x="1756" y="3603"/>
                <a:ext cx="360" cy="17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6" name="Line 24"/>
              <p:cNvSpPr>
                <a:spLocks noChangeShapeType="1"/>
              </p:cNvSpPr>
              <p:nvPr/>
            </p:nvSpPr>
            <p:spPr bwMode="auto">
              <a:xfrm flipH="1" flipV="1">
                <a:off x="2119" y="3607"/>
                <a:ext cx="374" cy="182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" name="Group 25"/>
            <p:cNvGrpSpPr>
              <a:grpSpLocks/>
            </p:cNvGrpSpPr>
            <p:nvPr/>
          </p:nvGrpSpPr>
          <p:grpSpPr bwMode="auto">
            <a:xfrm>
              <a:off x="2492" y="3620"/>
              <a:ext cx="735" cy="184"/>
              <a:chOff x="2492" y="3620"/>
              <a:chExt cx="735" cy="184"/>
            </a:xfrm>
          </p:grpSpPr>
          <p:sp>
            <p:nvSpPr>
              <p:cNvPr id="8218" name="Line 26"/>
              <p:cNvSpPr>
                <a:spLocks noChangeShapeType="1"/>
              </p:cNvSpPr>
              <p:nvPr/>
            </p:nvSpPr>
            <p:spPr bwMode="auto">
              <a:xfrm flipV="1">
                <a:off x="2492" y="3619"/>
                <a:ext cx="360" cy="17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9" name="Line 27"/>
              <p:cNvSpPr>
                <a:spLocks noChangeShapeType="1"/>
              </p:cNvSpPr>
              <p:nvPr/>
            </p:nvSpPr>
            <p:spPr bwMode="auto">
              <a:xfrm flipH="1" flipV="1">
                <a:off x="2855" y="3623"/>
                <a:ext cx="374" cy="182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3251200" y="6215063"/>
            <a:ext cx="13208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Le pentane</a:t>
            </a:r>
          </a:p>
        </p:txBody>
      </p:sp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6318250" y="5737225"/>
            <a:ext cx="1738313" cy="831850"/>
            <a:chOff x="3980" y="3614"/>
            <a:chExt cx="1095" cy="524"/>
          </a:xfrm>
        </p:grpSpPr>
        <p:sp>
          <p:nvSpPr>
            <p:cNvPr id="8222" name="Line 30"/>
            <p:cNvSpPr>
              <a:spLocks noChangeShapeType="1"/>
            </p:cNvSpPr>
            <p:nvPr/>
          </p:nvSpPr>
          <p:spPr bwMode="auto">
            <a:xfrm>
              <a:off x="4716" y="3804"/>
              <a:ext cx="6" cy="144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8" name="Group 31"/>
            <p:cNvGrpSpPr>
              <a:grpSpLocks/>
            </p:cNvGrpSpPr>
            <p:nvPr/>
          </p:nvGrpSpPr>
          <p:grpSpPr bwMode="auto">
            <a:xfrm>
              <a:off x="3980" y="3614"/>
              <a:ext cx="1095" cy="524"/>
              <a:chOff x="3980" y="3614"/>
              <a:chExt cx="1095" cy="524"/>
            </a:xfrm>
          </p:grpSpPr>
          <p:grpSp>
            <p:nvGrpSpPr>
              <p:cNvPr id="9" name="Group 32"/>
              <p:cNvGrpSpPr>
                <a:grpSpLocks/>
              </p:cNvGrpSpPr>
              <p:nvPr/>
            </p:nvGrpSpPr>
            <p:grpSpPr bwMode="auto">
              <a:xfrm>
                <a:off x="3980" y="3614"/>
                <a:ext cx="735" cy="183"/>
                <a:chOff x="3980" y="3614"/>
                <a:chExt cx="735" cy="183"/>
              </a:xfrm>
            </p:grpSpPr>
            <p:sp>
              <p:nvSpPr>
                <p:cNvPr id="8225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3980" y="3613"/>
                  <a:ext cx="360" cy="170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26" name="Line 34"/>
                <p:cNvSpPr>
                  <a:spLocks noChangeShapeType="1"/>
                </p:cNvSpPr>
                <p:nvPr/>
              </p:nvSpPr>
              <p:spPr bwMode="auto">
                <a:xfrm flipH="1" flipV="1">
                  <a:off x="4343" y="3617"/>
                  <a:ext cx="374" cy="182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227" name="Line 35"/>
              <p:cNvSpPr>
                <a:spLocks noChangeShapeType="1"/>
              </p:cNvSpPr>
              <p:nvPr/>
            </p:nvSpPr>
            <p:spPr bwMode="auto">
              <a:xfrm flipV="1">
                <a:off x="4716" y="3629"/>
                <a:ext cx="360" cy="17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8" name="Text Box 36"/>
              <p:cNvSpPr txBox="1">
                <a:spLocks noChangeArrowheads="1"/>
              </p:cNvSpPr>
              <p:nvPr/>
            </p:nvSpPr>
            <p:spPr bwMode="auto">
              <a:xfrm>
                <a:off x="4613" y="3907"/>
                <a:ext cx="330" cy="23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lnSpc>
                    <a:spcPct val="100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>
                    <a:solidFill>
                      <a:srgbClr val="000000"/>
                    </a:solidFill>
                  </a:rPr>
                  <a:t>OH</a:t>
                </a:r>
              </a:p>
            </p:txBody>
          </p:sp>
        </p:grpSp>
      </p:grp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5905500" y="6176963"/>
            <a:ext cx="12319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Butan-2-ol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9" presetClass="entr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2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82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582613" y="465138"/>
            <a:ext cx="32131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Clr>
                <a:srgbClr val="0099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>
                <a:solidFill>
                  <a:srgbClr val="009900"/>
                </a:solidFill>
              </a:rPr>
              <a:t>4. isomères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620713" y="865188"/>
            <a:ext cx="7902575" cy="642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Ce sont des molécules de même formule brute mais de formule developpée 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différente. 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606425" y="1512888"/>
            <a:ext cx="4621213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Exemple : molécules de formule brute </a:t>
            </a:r>
            <a:r>
              <a:rPr lang="en-GB" b="1">
                <a:solidFill>
                  <a:srgbClr val="FF3300"/>
                </a:solidFill>
              </a:rPr>
              <a:t>C</a:t>
            </a:r>
            <a:r>
              <a:rPr lang="en-GB" b="1" baseline="-25000">
                <a:solidFill>
                  <a:srgbClr val="FF3300"/>
                </a:solidFill>
              </a:rPr>
              <a:t>4</a:t>
            </a:r>
            <a:r>
              <a:rPr lang="en-GB" b="1">
                <a:solidFill>
                  <a:srgbClr val="FF3300"/>
                </a:solidFill>
              </a:rPr>
              <a:t>H</a:t>
            </a:r>
            <a:r>
              <a:rPr lang="en-GB" b="1" baseline="-25000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895350" y="2198688"/>
            <a:ext cx="2320925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CH</a:t>
            </a:r>
            <a:r>
              <a:rPr lang="en-GB" baseline="-25000">
                <a:solidFill>
                  <a:srgbClr val="000000"/>
                </a:solidFill>
              </a:rPr>
              <a:t>3 </a:t>
            </a:r>
            <a:r>
              <a:rPr lang="en-GB">
                <a:solidFill>
                  <a:srgbClr val="000000"/>
                </a:solidFill>
              </a:rPr>
              <a:t>- CH</a:t>
            </a:r>
            <a:r>
              <a:rPr lang="en-GB" baseline="-25000">
                <a:solidFill>
                  <a:srgbClr val="000000"/>
                </a:solidFill>
              </a:rPr>
              <a:t>2 </a:t>
            </a:r>
            <a:r>
              <a:rPr lang="en-GB">
                <a:solidFill>
                  <a:srgbClr val="000000"/>
                </a:solidFill>
              </a:rPr>
              <a:t>- CH</a:t>
            </a:r>
            <a:r>
              <a:rPr lang="en-GB" baseline="-25000">
                <a:solidFill>
                  <a:srgbClr val="000000"/>
                </a:solidFill>
              </a:rPr>
              <a:t>2 </a:t>
            </a:r>
            <a:r>
              <a:rPr lang="en-GB">
                <a:solidFill>
                  <a:srgbClr val="000000"/>
                </a:solidFill>
              </a:rPr>
              <a:t>- CH</a:t>
            </a:r>
            <a:r>
              <a:rPr lang="en-GB" baseline="-25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281363" y="2189163"/>
            <a:ext cx="3714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et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738563" y="2195513"/>
            <a:ext cx="1703387" cy="712787"/>
            <a:chOff x="2355" y="1383"/>
            <a:chExt cx="1073" cy="449"/>
          </a:xfrm>
        </p:grpSpPr>
        <p:sp>
          <p:nvSpPr>
            <p:cNvPr id="9223" name="Text Box 7"/>
            <p:cNvSpPr txBox="1">
              <a:spLocks noChangeArrowheads="1"/>
            </p:cNvSpPr>
            <p:nvPr/>
          </p:nvSpPr>
          <p:spPr bwMode="auto">
            <a:xfrm>
              <a:off x="2355" y="1383"/>
              <a:ext cx="1074" cy="2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CH</a:t>
              </a:r>
              <a:r>
                <a:rPr lang="en-GB" baseline="-25000">
                  <a:solidFill>
                    <a:srgbClr val="000000"/>
                  </a:solidFill>
                </a:rPr>
                <a:t>3 </a:t>
              </a:r>
              <a:r>
                <a:rPr lang="en-GB">
                  <a:solidFill>
                    <a:srgbClr val="000000"/>
                  </a:solidFill>
                </a:rPr>
                <a:t>- CH</a:t>
              </a:r>
              <a:r>
                <a:rPr lang="en-GB" baseline="-25000">
                  <a:solidFill>
                    <a:srgbClr val="000000"/>
                  </a:solidFill>
                </a:rPr>
                <a:t>  </a:t>
              </a:r>
              <a:r>
                <a:rPr lang="en-GB">
                  <a:solidFill>
                    <a:srgbClr val="000000"/>
                  </a:solidFill>
                </a:rPr>
                <a:t>- CH</a:t>
              </a:r>
              <a:r>
                <a:rPr lang="en-GB" baseline="-250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9224" name="Text Box 8"/>
            <p:cNvSpPr txBox="1">
              <a:spLocks noChangeArrowheads="1"/>
            </p:cNvSpPr>
            <p:nvPr/>
          </p:nvSpPr>
          <p:spPr bwMode="auto">
            <a:xfrm>
              <a:off x="2713" y="1577"/>
              <a:ext cx="367" cy="2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CH</a:t>
              </a:r>
              <a:r>
                <a:rPr lang="en-GB" baseline="-250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9225" name="Line 9"/>
            <p:cNvSpPr>
              <a:spLocks noChangeShapeType="1"/>
            </p:cNvSpPr>
            <p:nvPr/>
          </p:nvSpPr>
          <p:spPr bwMode="auto">
            <a:xfrm>
              <a:off x="2814" y="1560"/>
              <a:ext cx="1" cy="6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660400" y="4141788"/>
            <a:ext cx="7381875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Donner les formules semi-dévelopées puis topologiques des molécules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de formule brute C</a:t>
            </a:r>
            <a:r>
              <a:rPr lang="en-GB" baseline="-25000">
                <a:solidFill>
                  <a:srgbClr val="000000"/>
                </a:solidFill>
              </a:rPr>
              <a:t>5</a:t>
            </a:r>
            <a:r>
              <a:rPr lang="en-GB">
                <a:solidFill>
                  <a:srgbClr val="000000"/>
                </a:solidFill>
              </a:rPr>
              <a:t>H</a:t>
            </a:r>
            <a:r>
              <a:rPr lang="en-GB" baseline="-25000">
                <a:solidFill>
                  <a:srgbClr val="000000"/>
                </a:solidFill>
              </a:rPr>
              <a:t>12 </a:t>
            </a:r>
            <a:r>
              <a:rPr lang="en-GB">
                <a:solidFill>
                  <a:srgbClr val="000000"/>
                </a:solidFill>
              </a:rPr>
              <a:t>et C</a:t>
            </a:r>
            <a:r>
              <a:rPr lang="en-GB" baseline="-25000">
                <a:solidFill>
                  <a:srgbClr val="000000"/>
                </a:solidFill>
              </a:rPr>
              <a:t>6</a:t>
            </a:r>
            <a:r>
              <a:rPr lang="en-GB">
                <a:solidFill>
                  <a:srgbClr val="000000"/>
                </a:solidFill>
              </a:rPr>
              <a:t>H</a:t>
            </a:r>
            <a:r>
              <a:rPr lang="en-GB" baseline="-25000">
                <a:solidFill>
                  <a:srgbClr val="000000"/>
                </a:solidFill>
              </a:rPr>
              <a:t>14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295400" y="2857500"/>
            <a:ext cx="1417638" cy="350838"/>
            <a:chOff x="816" y="1800"/>
            <a:chExt cx="893" cy="221"/>
          </a:xfrm>
        </p:grpSpPr>
        <p:sp>
          <p:nvSpPr>
            <p:cNvPr id="9228" name="Line 12"/>
            <p:cNvSpPr>
              <a:spLocks noChangeShapeType="1"/>
            </p:cNvSpPr>
            <p:nvPr/>
          </p:nvSpPr>
          <p:spPr bwMode="auto">
            <a:xfrm flipV="1">
              <a:off x="816" y="1805"/>
              <a:ext cx="282" cy="21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Line 13"/>
            <p:cNvSpPr>
              <a:spLocks noChangeShapeType="1"/>
            </p:cNvSpPr>
            <p:nvPr/>
          </p:nvSpPr>
          <p:spPr bwMode="auto">
            <a:xfrm>
              <a:off x="1104" y="1812"/>
              <a:ext cx="288" cy="21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30" name="Line 14"/>
            <p:cNvSpPr>
              <a:spLocks noChangeShapeType="1"/>
            </p:cNvSpPr>
            <p:nvPr/>
          </p:nvSpPr>
          <p:spPr bwMode="auto">
            <a:xfrm flipV="1">
              <a:off x="1398" y="1799"/>
              <a:ext cx="312" cy="224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159250" y="2892425"/>
            <a:ext cx="760413" cy="646113"/>
            <a:chOff x="2620" y="1822"/>
            <a:chExt cx="479" cy="407"/>
          </a:xfrm>
        </p:grpSpPr>
        <p:sp>
          <p:nvSpPr>
            <p:cNvPr id="9232" name="Line 16"/>
            <p:cNvSpPr>
              <a:spLocks noChangeShapeType="1"/>
            </p:cNvSpPr>
            <p:nvPr/>
          </p:nvSpPr>
          <p:spPr bwMode="auto">
            <a:xfrm flipV="1">
              <a:off x="2620" y="2072"/>
              <a:ext cx="235" cy="154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Line 17"/>
            <p:cNvSpPr>
              <a:spLocks noChangeShapeType="1"/>
            </p:cNvSpPr>
            <p:nvPr/>
          </p:nvSpPr>
          <p:spPr bwMode="auto">
            <a:xfrm>
              <a:off x="2860" y="2078"/>
              <a:ext cx="240" cy="15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Line 18"/>
            <p:cNvSpPr>
              <a:spLocks noChangeShapeType="1"/>
            </p:cNvSpPr>
            <p:nvPr/>
          </p:nvSpPr>
          <p:spPr bwMode="auto">
            <a:xfrm flipV="1">
              <a:off x="2855" y="1821"/>
              <a:ext cx="1" cy="249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617538" y="3719513"/>
            <a:ext cx="32131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Clr>
                <a:srgbClr val="0099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>
                <a:solidFill>
                  <a:srgbClr val="009900"/>
                </a:solidFill>
              </a:rPr>
              <a:t>5. Exercices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36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582613" y="465138"/>
            <a:ext cx="18891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Clr>
                <a:srgbClr val="0099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>
                <a:solidFill>
                  <a:srgbClr val="009900"/>
                </a:solidFill>
              </a:rPr>
              <a:t>6. Nomenclature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544513" y="865188"/>
            <a:ext cx="8043862" cy="642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Ce sont des règles internationales qui permettent de nommer sans ambiguïté 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les hydrocarbures.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54000" y="2347913"/>
            <a:ext cx="8775700" cy="642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Clr>
                <a:srgbClr val="FF33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u="sng">
                <a:solidFill>
                  <a:srgbClr val="FF3300"/>
                </a:solidFill>
              </a:rPr>
              <a:t>Règle IUPAC n° 1</a:t>
            </a:r>
            <a:r>
              <a:rPr lang="en-GB">
                <a:solidFill>
                  <a:srgbClr val="FF3300"/>
                </a:solidFill>
              </a:rPr>
              <a:t> : </a:t>
            </a:r>
            <a:r>
              <a:rPr lang="en-GB" b="1" i="1">
                <a:solidFill>
                  <a:srgbClr val="FF3300"/>
                </a:solidFill>
              </a:rPr>
              <a:t>Repérer et nommer la chaîne la plus longue que l'on puisse </a:t>
            </a:r>
          </a:p>
          <a:p>
            <a:pPr>
              <a:lnSpc>
                <a:spcPct val="100000"/>
              </a:lnSpc>
              <a:buClr>
                <a:srgbClr val="FF33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>
                <a:solidFill>
                  <a:srgbClr val="FF3300"/>
                </a:solidFill>
              </a:rPr>
              <a:t>trouver au sein de la molécule.</a:t>
            </a:r>
            <a:r>
              <a:rPr lang="en-GB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52413" y="3900488"/>
            <a:ext cx="8253412" cy="642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Clr>
                <a:srgbClr val="0099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u="sng">
                <a:solidFill>
                  <a:srgbClr val="009900"/>
                </a:solidFill>
              </a:rPr>
              <a:t>Règle IUPAC n°2</a:t>
            </a:r>
            <a:r>
              <a:rPr lang="en-GB" b="1" i="1">
                <a:solidFill>
                  <a:srgbClr val="009900"/>
                </a:solidFill>
              </a:rPr>
              <a:t> </a:t>
            </a:r>
            <a:r>
              <a:rPr lang="en-GB" b="1">
                <a:solidFill>
                  <a:srgbClr val="009900"/>
                </a:solidFill>
              </a:rPr>
              <a:t>:  </a:t>
            </a:r>
            <a:r>
              <a:rPr lang="en-GB" b="1" i="1">
                <a:solidFill>
                  <a:srgbClr val="009900"/>
                </a:solidFill>
              </a:rPr>
              <a:t>Numéroter les carbones de la chaîne la plus longue en </a:t>
            </a:r>
          </a:p>
          <a:p>
            <a:pPr>
              <a:lnSpc>
                <a:spcPct val="100000"/>
              </a:lnSpc>
              <a:buClr>
                <a:srgbClr val="0099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>
                <a:solidFill>
                  <a:srgbClr val="009900"/>
                </a:solidFill>
              </a:rPr>
              <a:t>commençant par l'extrémité la plus proche d'un substituant.</a:t>
            </a:r>
            <a:r>
              <a:rPr lang="en-GB">
                <a:solidFill>
                  <a:srgbClr val="009900"/>
                </a:solidFill>
              </a:rPr>
              <a:t> 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3128963"/>
            <a:ext cx="9144000" cy="1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2924175"/>
            <a:ext cx="9144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27038" y="1419225"/>
            <a:ext cx="6200775" cy="1008063"/>
            <a:chOff x="269" y="894"/>
            <a:chExt cx="3906" cy="635"/>
          </a:xfrm>
        </p:grpSpPr>
        <p:sp>
          <p:nvSpPr>
            <p:cNvPr id="10248" name="Text Box 8"/>
            <p:cNvSpPr txBox="1">
              <a:spLocks noChangeArrowheads="1"/>
            </p:cNvSpPr>
            <p:nvPr/>
          </p:nvSpPr>
          <p:spPr bwMode="auto">
            <a:xfrm>
              <a:off x="269" y="1037"/>
              <a:ext cx="260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Exemple : nommer l’alcane de formule </a:t>
              </a:r>
            </a:p>
          </p:txBody>
        </p:sp>
        <p:graphicFrame>
          <p:nvGraphicFramePr>
            <p:cNvPr id="10249" name="Object 9"/>
            <p:cNvGraphicFramePr>
              <a:graphicFrameLocks noChangeAspect="1"/>
            </p:cNvGraphicFramePr>
            <p:nvPr/>
          </p:nvGraphicFramePr>
          <p:xfrm>
            <a:off x="2814" y="894"/>
            <a:ext cx="1362" cy="636"/>
          </p:xfrm>
          <a:graphic>
            <a:graphicData uri="http://schemas.openxmlformats.org/presentationml/2006/ole">
              <p:oleObj spid="_x0000_s1029" r:id="rId4" imgW="112320" imgH="52200" progId="">
                <p:embed/>
              </p:oleObj>
            </a:graphicData>
          </a:graphic>
        </p:graphicFrame>
      </p:grpSp>
      <p:graphicFrame>
        <p:nvGraphicFramePr>
          <p:cNvPr id="10250" name="Object 10"/>
          <p:cNvGraphicFramePr>
            <a:graphicFrameLocks noChangeAspect="1"/>
          </p:cNvGraphicFramePr>
          <p:nvPr/>
        </p:nvGraphicFramePr>
        <p:xfrm>
          <a:off x="4330700" y="2778125"/>
          <a:ext cx="2162175" cy="1009650"/>
        </p:xfrm>
        <a:graphic>
          <a:graphicData uri="http://schemas.openxmlformats.org/presentationml/2006/ole">
            <p:oleObj spid="_x0000_s1026" r:id="rId5" imgW="112320" imgH="52200" progId="">
              <p:embed/>
            </p:oleObj>
          </a:graphicData>
        </a:graphic>
      </p:graphicFrame>
      <p:sp>
        <p:nvSpPr>
          <p:cNvPr id="10251" name="Freeform 11"/>
          <p:cNvSpPr>
            <a:spLocks noChangeArrowheads="1"/>
          </p:cNvSpPr>
          <p:nvPr/>
        </p:nvSpPr>
        <p:spPr bwMode="auto">
          <a:xfrm>
            <a:off x="4762500" y="2732088"/>
            <a:ext cx="1444625" cy="1030287"/>
          </a:xfrm>
          <a:custGeom>
            <a:avLst/>
            <a:gdLst/>
            <a:ahLst/>
            <a:cxnLst>
              <a:cxn ang="0">
                <a:pos x="636" y="637"/>
              </a:cxn>
              <a:cxn ang="0">
                <a:pos x="882" y="589"/>
              </a:cxn>
              <a:cxn ang="0">
                <a:pos x="894" y="469"/>
              </a:cxn>
              <a:cxn ang="0">
                <a:pos x="858" y="445"/>
              </a:cxn>
              <a:cxn ang="0">
                <a:pos x="846" y="427"/>
              </a:cxn>
              <a:cxn ang="0">
                <a:pos x="774" y="433"/>
              </a:cxn>
              <a:cxn ang="0">
                <a:pos x="642" y="439"/>
              </a:cxn>
              <a:cxn ang="0">
                <a:pos x="216" y="397"/>
              </a:cxn>
              <a:cxn ang="0">
                <a:pos x="186" y="325"/>
              </a:cxn>
              <a:cxn ang="0">
                <a:pos x="192" y="259"/>
              </a:cxn>
              <a:cxn ang="0">
                <a:pos x="204" y="223"/>
              </a:cxn>
              <a:cxn ang="0">
                <a:pos x="354" y="241"/>
              </a:cxn>
              <a:cxn ang="0">
                <a:pos x="636" y="205"/>
              </a:cxn>
              <a:cxn ang="0">
                <a:pos x="648" y="169"/>
              </a:cxn>
              <a:cxn ang="0">
                <a:pos x="654" y="151"/>
              </a:cxn>
              <a:cxn ang="0">
                <a:pos x="462" y="31"/>
              </a:cxn>
              <a:cxn ang="0">
                <a:pos x="264" y="1"/>
              </a:cxn>
              <a:cxn ang="0">
                <a:pos x="48" y="7"/>
              </a:cxn>
              <a:cxn ang="0">
                <a:pos x="12" y="79"/>
              </a:cxn>
              <a:cxn ang="0">
                <a:pos x="0" y="115"/>
              </a:cxn>
              <a:cxn ang="0">
                <a:pos x="66" y="349"/>
              </a:cxn>
              <a:cxn ang="0">
                <a:pos x="54" y="451"/>
              </a:cxn>
              <a:cxn ang="0">
                <a:pos x="48" y="601"/>
              </a:cxn>
              <a:cxn ang="0">
                <a:pos x="102" y="625"/>
              </a:cxn>
              <a:cxn ang="0">
                <a:pos x="312" y="607"/>
              </a:cxn>
              <a:cxn ang="0">
                <a:pos x="588" y="631"/>
              </a:cxn>
              <a:cxn ang="0">
                <a:pos x="624" y="643"/>
              </a:cxn>
              <a:cxn ang="0">
                <a:pos x="642" y="649"/>
              </a:cxn>
              <a:cxn ang="0">
                <a:pos x="636" y="637"/>
              </a:cxn>
            </a:cxnLst>
            <a:rect l="0" t="0" r="r" b="b"/>
            <a:pathLst>
              <a:path w="910" h="649">
                <a:moveTo>
                  <a:pt x="636" y="637"/>
                </a:moveTo>
                <a:cubicBezTo>
                  <a:pt x="715" y="617"/>
                  <a:pt x="810" y="637"/>
                  <a:pt x="882" y="589"/>
                </a:cubicBezTo>
                <a:cubicBezTo>
                  <a:pt x="903" y="558"/>
                  <a:pt x="910" y="504"/>
                  <a:pt x="894" y="469"/>
                </a:cubicBezTo>
                <a:cubicBezTo>
                  <a:pt x="888" y="456"/>
                  <a:pt x="858" y="445"/>
                  <a:pt x="858" y="445"/>
                </a:cubicBezTo>
                <a:cubicBezTo>
                  <a:pt x="854" y="439"/>
                  <a:pt x="853" y="428"/>
                  <a:pt x="846" y="427"/>
                </a:cubicBezTo>
                <a:cubicBezTo>
                  <a:pt x="822" y="424"/>
                  <a:pt x="798" y="432"/>
                  <a:pt x="774" y="433"/>
                </a:cubicBezTo>
                <a:cubicBezTo>
                  <a:pt x="730" y="436"/>
                  <a:pt x="686" y="437"/>
                  <a:pt x="642" y="439"/>
                </a:cubicBezTo>
                <a:cubicBezTo>
                  <a:pt x="568" y="437"/>
                  <a:pt x="314" y="462"/>
                  <a:pt x="216" y="397"/>
                </a:cubicBezTo>
                <a:cubicBezTo>
                  <a:pt x="207" y="369"/>
                  <a:pt x="202" y="349"/>
                  <a:pt x="186" y="325"/>
                </a:cubicBezTo>
                <a:cubicBezTo>
                  <a:pt x="188" y="303"/>
                  <a:pt x="188" y="281"/>
                  <a:pt x="192" y="259"/>
                </a:cubicBezTo>
                <a:cubicBezTo>
                  <a:pt x="194" y="247"/>
                  <a:pt x="204" y="223"/>
                  <a:pt x="204" y="223"/>
                </a:cubicBezTo>
                <a:cubicBezTo>
                  <a:pt x="255" y="227"/>
                  <a:pt x="304" y="231"/>
                  <a:pt x="354" y="241"/>
                </a:cubicBezTo>
                <a:cubicBezTo>
                  <a:pt x="447" y="233"/>
                  <a:pt x="544" y="223"/>
                  <a:pt x="636" y="205"/>
                </a:cubicBezTo>
                <a:cubicBezTo>
                  <a:pt x="640" y="193"/>
                  <a:pt x="644" y="181"/>
                  <a:pt x="648" y="169"/>
                </a:cubicBezTo>
                <a:cubicBezTo>
                  <a:pt x="650" y="163"/>
                  <a:pt x="654" y="151"/>
                  <a:pt x="654" y="151"/>
                </a:cubicBezTo>
                <a:cubicBezTo>
                  <a:pt x="636" y="41"/>
                  <a:pt x="553" y="46"/>
                  <a:pt x="462" y="31"/>
                </a:cubicBezTo>
                <a:cubicBezTo>
                  <a:pt x="396" y="20"/>
                  <a:pt x="330" y="8"/>
                  <a:pt x="264" y="1"/>
                </a:cubicBezTo>
                <a:cubicBezTo>
                  <a:pt x="192" y="3"/>
                  <a:pt x="120" y="0"/>
                  <a:pt x="48" y="7"/>
                </a:cubicBezTo>
                <a:cubicBezTo>
                  <a:pt x="23" y="10"/>
                  <a:pt x="18" y="61"/>
                  <a:pt x="12" y="79"/>
                </a:cubicBezTo>
                <a:cubicBezTo>
                  <a:pt x="8" y="91"/>
                  <a:pt x="0" y="115"/>
                  <a:pt x="0" y="115"/>
                </a:cubicBezTo>
                <a:cubicBezTo>
                  <a:pt x="7" y="180"/>
                  <a:pt x="29" y="293"/>
                  <a:pt x="66" y="349"/>
                </a:cubicBezTo>
                <a:cubicBezTo>
                  <a:pt x="75" y="384"/>
                  <a:pt x="60" y="415"/>
                  <a:pt x="54" y="451"/>
                </a:cubicBezTo>
                <a:cubicBezTo>
                  <a:pt x="53" y="465"/>
                  <a:pt x="34" y="572"/>
                  <a:pt x="48" y="601"/>
                </a:cubicBezTo>
                <a:cubicBezTo>
                  <a:pt x="57" y="619"/>
                  <a:pt x="102" y="625"/>
                  <a:pt x="102" y="625"/>
                </a:cubicBezTo>
                <a:cubicBezTo>
                  <a:pt x="176" y="622"/>
                  <a:pt x="242" y="625"/>
                  <a:pt x="312" y="607"/>
                </a:cubicBezTo>
                <a:cubicBezTo>
                  <a:pt x="405" y="612"/>
                  <a:pt x="495" y="626"/>
                  <a:pt x="588" y="631"/>
                </a:cubicBezTo>
                <a:cubicBezTo>
                  <a:pt x="600" y="635"/>
                  <a:pt x="612" y="639"/>
                  <a:pt x="624" y="643"/>
                </a:cubicBezTo>
                <a:cubicBezTo>
                  <a:pt x="630" y="645"/>
                  <a:pt x="642" y="649"/>
                  <a:pt x="642" y="649"/>
                </a:cubicBezTo>
                <a:cubicBezTo>
                  <a:pt x="667" y="633"/>
                  <a:pt x="667" y="637"/>
                  <a:pt x="636" y="637"/>
                </a:cubicBezTo>
                <a:close/>
              </a:path>
            </a:pathLst>
          </a:custGeom>
          <a:noFill/>
          <a:ln w="19080">
            <a:solidFill>
              <a:srgbClr val="99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252" name="Object 12"/>
          <p:cNvGraphicFramePr>
            <a:graphicFrameLocks noChangeAspect="1"/>
          </p:cNvGraphicFramePr>
          <p:nvPr/>
        </p:nvGraphicFramePr>
        <p:xfrm>
          <a:off x="879475" y="4908550"/>
          <a:ext cx="2162175" cy="1009650"/>
        </p:xfrm>
        <a:graphic>
          <a:graphicData uri="http://schemas.openxmlformats.org/presentationml/2006/ole">
            <p:oleObj spid="_x0000_s1027" r:id="rId6" imgW="112320" imgH="52200" progId="">
              <p:embed/>
            </p:oleObj>
          </a:graphicData>
        </a:graphic>
      </p:graphicFrame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385888" y="4864100"/>
            <a:ext cx="941387" cy="768350"/>
            <a:chOff x="873" y="3064"/>
            <a:chExt cx="593" cy="484"/>
          </a:xfrm>
        </p:grpSpPr>
        <p:sp>
          <p:nvSpPr>
            <p:cNvPr id="10254" name="Text Box 14"/>
            <p:cNvSpPr txBox="1">
              <a:spLocks noChangeArrowheads="1"/>
            </p:cNvSpPr>
            <p:nvPr/>
          </p:nvSpPr>
          <p:spPr bwMode="auto">
            <a:xfrm>
              <a:off x="1169" y="3064"/>
              <a:ext cx="47" cy="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33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90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10255" name="Text Box 15"/>
            <p:cNvSpPr txBox="1">
              <a:spLocks noChangeArrowheads="1"/>
            </p:cNvSpPr>
            <p:nvPr/>
          </p:nvSpPr>
          <p:spPr bwMode="auto">
            <a:xfrm>
              <a:off x="878" y="3065"/>
              <a:ext cx="47" cy="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33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900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0256" name="Text Box 16"/>
            <p:cNvSpPr txBox="1">
              <a:spLocks noChangeArrowheads="1"/>
            </p:cNvSpPr>
            <p:nvPr/>
          </p:nvSpPr>
          <p:spPr bwMode="auto">
            <a:xfrm>
              <a:off x="876" y="3265"/>
              <a:ext cx="47" cy="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33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900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10257" name="Text Box 17"/>
            <p:cNvSpPr txBox="1">
              <a:spLocks noChangeArrowheads="1"/>
            </p:cNvSpPr>
            <p:nvPr/>
          </p:nvSpPr>
          <p:spPr bwMode="auto">
            <a:xfrm>
              <a:off x="873" y="3451"/>
              <a:ext cx="47" cy="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33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900">
                  <a:solidFill>
                    <a:srgbClr val="FF3300"/>
                  </a:solidFill>
                </a:rPr>
                <a:t>4</a:t>
              </a:r>
            </a:p>
          </p:txBody>
        </p:sp>
        <p:sp>
          <p:nvSpPr>
            <p:cNvPr id="10258" name="Text Box 18"/>
            <p:cNvSpPr txBox="1">
              <a:spLocks noChangeArrowheads="1"/>
            </p:cNvSpPr>
            <p:nvPr/>
          </p:nvSpPr>
          <p:spPr bwMode="auto">
            <a:xfrm>
              <a:off x="1156" y="3459"/>
              <a:ext cx="47" cy="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33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900">
                  <a:solidFill>
                    <a:srgbClr val="FF3300"/>
                  </a:solidFill>
                </a:rPr>
                <a:t>5</a:t>
              </a:r>
            </a:p>
          </p:txBody>
        </p:sp>
        <p:sp>
          <p:nvSpPr>
            <p:cNvPr id="10259" name="Text Box 19"/>
            <p:cNvSpPr txBox="1">
              <a:spLocks noChangeArrowheads="1"/>
            </p:cNvSpPr>
            <p:nvPr/>
          </p:nvSpPr>
          <p:spPr bwMode="auto">
            <a:xfrm>
              <a:off x="1420" y="3462"/>
              <a:ext cx="47" cy="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33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900">
                  <a:solidFill>
                    <a:srgbClr val="FF3300"/>
                  </a:solidFill>
                </a:rPr>
                <a:t>6</a:t>
              </a:r>
            </a:p>
          </p:txBody>
        </p:sp>
      </p:grpSp>
      <p:graphicFrame>
        <p:nvGraphicFramePr>
          <p:cNvPr id="10260" name="Object 20"/>
          <p:cNvGraphicFramePr>
            <a:graphicFrameLocks noChangeAspect="1"/>
          </p:cNvGraphicFramePr>
          <p:nvPr/>
        </p:nvGraphicFramePr>
        <p:xfrm>
          <a:off x="5095875" y="4962525"/>
          <a:ext cx="2162175" cy="1009650"/>
        </p:xfrm>
        <a:graphic>
          <a:graphicData uri="http://schemas.openxmlformats.org/presentationml/2006/ole">
            <p:oleObj spid="_x0000_s1028" r:id="rId7" imgW="112320" imgH="52200" progId="">
              <p:embed/>
            </p:oleObj>
          </a:graphicData>
        </a:graphic>
      </p:graphicFrame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5602288" y="4918075"/>
            <a:ext cx="941387" cy="768350"/>
            <a:chOff x="3529" y="3098"/>
            <a:chExt cx="593" cy="484"/>
          </a:xfrm>
        </p:grpSpPr>
        <p:sp>
          <p:nvSpPr>
            <p:cNvPr id="10262" name="Text Box 22"/>
            <p:cNvSpPr txBox="1">
              <a:spLocks noChangeArrowheads="1"/>
            </p:cNvSpPr>
            <p:nvPr/>
          </p:nvSpPr>
          <p:spPr bwMode="auto">
            <a:xfrm>
              <a:off x="3825" y="3098"/>
              <a:ext cx="47" cy="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33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900">
                  <a:solidFill>
                    <a:srgbClr val="FF3300"/>
                  </a:solidFill>
                </a:rPr>
                <a:t>6</a:t>
              </a:r>
            </a:p>
          </p:txBody>
        </p:sp>
        <p:sp>
          <p:nvSpPr>
            <p:cNvPr id="10263" name="Text Box 23"/>
            <p:cNvSpPr txBox="1">
              <a:spLocks noChangeArrowheads="1"/>
            </p:cNvSpPr>
            <p:nvPr/>
          </p:nvSpPr>
          <p:spPr bwMode="auto">
            <a:xfrm>
              <a:off x="3534" y="3099"/>
              <a:ext cx="47" cy="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33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900">
                  <a:solidFill>
                    <a:srgbClr val="FF3300"/>
                  </a:solidFill>
                </a:rPr>
                <a:t>5</a:t>
              </a:r>
            </a:p>
          </p:txBody>
        </p:sp>
        <p:sp>
          <p:nvSpPr>
            <p:cNvPr id="10264" name="Text Box 24"/>
            <p:cNvSpPr txBox="1">
              <a:spLocks noChangeArrowheads="1"/>
            </p:cNvSpPr>
            <p:nvPr/>
          </p:nvSpPr>
          <p:spPr bwMode="auto">
            <a:xfrm>
              <a:off x="3532" y="3299"/>
              <a:ext cx="47" cy="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33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900">
                  <a:solidFill>
                    <a:srgbClr val="FF3300"/>
                  </a:solidFill>
                </a:rPr>
                <a:t>4</a:t>
              </a:r>
            </a:p>
          </p:txBody>
        </p:sp>
        <p:sp>
          <p:nvSpPr>
            <p:cNvPr id="10265" name="Text Box 25"/>
            <p:cNvSpPr txBox="1">
              <a:spLocks noChangeArrowheads="1"/>
            </p:cNvSpPr>
            <p:nvPr/>
          </p:nvSpPr>
          <p:spPr bwMode="auto">
            <a:xfrm>
              <a:off x="3529" y="3485"/>
              <a:ext cx="47" cy="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33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900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10266" name="Text Box 26"/>
            <p:cNvSpPr txBox="1">
              <a:spLocks noChangeArrowheads="1"/>
            </p:cNvSpPr>
            <p:nvPr/>
          </p:nvSpPr>
          <p:spPr bwMode="auto">
            <a:xfrm>
              <a:off x="3812" y="3493"/>
              <a:ext cx="47" cy="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33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900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0267" name="Text Box 27"/>
            <p:cNvSpPr txBox="1">
              <a:spLocks noChangeArrowheads="1"/>
            </p:cNvSpPr>
            <p:nvPr/>
          </p:nvSpPr>
          <p:spPr bwMode="auto">
            <a:xfrm>
              <a:off x="4076" y="3496"/>
              <a:ext cx="47" cy="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33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900">
                  <a:solidFill>
                    <a:srgbClr val="FF3300"/>
                  </a:solidFill>
                </a:rPr>
                <a:t>1</a:t>
              </a:r>
            </a:p>
          </p:txBody>
        </p:sp>
      </p:grp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434975" y="6037263"/>
            <a:ext cx="3135313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Substituants sur le carbone 3</a:t>
            </a: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4670425" y="6034088"/>
            <a:ext cx="3135313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Substituants sur le carbone 4</a:t>
            </a:r>
          </a:p>
        </p:txBody>
      </p:sp>
      <p:sp>
        <p:nvSpPr>
          <p:cNvPr id="10270" name="Rectangle 30"/>
          <p:cNvSpPr>
            <a:spLocks noChangeArrowheads="1"/>
          </p:cNvSpPr>
          <p:nvPr/>
        </p:nvSpPr>
        <p:spPr bwMode="auto">
          <a:xfrm>
            <a:off x="838200" y="4752975"/>
            <a:ext cx="2209800" cy="1171575"/>
          </a:xfrm>
          <a:prstGeom prst="rect">
            <a:avLst/>
          </a:prstGeom>
          <a:noFill/>
          <a:ln w="3816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1" grpId="0" animBg="1"/>
      <p:bldP spid="1027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17500" y="387350"/>
            <a:ext cx="8440738" cy="1192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Clr>
                <a:srgbClr val="3399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u="sng">
                <a:solidFill>
                  <a:srgbClr val="3399FF"/>
                </a:solidFill>
              </a:rPr>
              <a:t>Règle IUPAC n°3</a:t>
            </a:r>
            <a:r>
              <a:rPr lang="en-GB">
                <a:solidFill>
                  <a:srgbClr val="3399FF"/>
                </a:solidFill>
              </a:rPr>
              <a:t>. : </a:t>
            </a:r>
            <a:r>
              <a:rPr lang="en-GB" b="1" i="1">
                <a:solidFill>
                  <a:srgbClr val="3399FF"/>
                </a:solidFill>
              </a:rPr>
              <a:t>Ecrire le nom de l'alcane en arrangeant tout d'abord tous</a:t>
            </a:r>
          </a:p>
          <a:p>
            <a:pPr>
              <a:lnSpc>
                <a:spcPct val="100000"/>
              </a:lnSpc>
              <a:buClr>
                <a:srgbClr val="3399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>
                <a:solidFill>
                  <a:srgbClr val="3399FF"/>
                </a:solidFill>
              </a:rPr>
              <a:t> les substituants par ordre alphabétique (chacun étant précédé, à l'aide d'un</a:t>
            </a:r>
          </a:p>
          <a:p>
            <a:pPr>
              <a:lnSpc>
                <a:spcPct val="100000"/>
              </a:lnSpc>
              <a:buClr>
                <a:srgbClr val="3399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>
                <a:solidFill>
                  <a:srgbClr val="3399FF"/>
                </a:solidFill>
              </a:rPr>
              <a:t> tiret, du numéro de l'atome de carbone auquel il est attaché), puis en y </a:t>
            </a:r>
          </a:p>
          <a:p>
            <a:pPr>
              <a:lnSpc>
                <a:spcPct val="100000"/>
              </a:lnSpc>
              <a:buClr>
                <a:srgbClr val="3399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>
                <a:solidFill>
                  <a:srgbClr val="3399FF"/>
                </a:solidFill>
              </a:rPr>
              <a:t>adjoignant le nom du substrat.</a:t>
            </a:r>
            <a:r>
              <a:rPr lang="en-GB">
                <a:solidFill>
                  <a:srgbClr val="3399FF"/>
                </a:solidFill>
              </a:rPr>
              <a:t> </a:t>
            </a: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3128963"/>
            <a:ext cx="9144000" cy="1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2924175"/>
            <a:ext cx="9144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3536950" y="2270125"/>
          <a:ext cx="2162175" cy="1009650"/>
        </p:xfrm>
        <a:graphic>
          <a:graphicData uri="http://schemas.openxmlformats.org/presentationml/2006/ole">
            <p:oleObj spid="_x0000_s2050" r:id="rId4" imgW="112320" imgH="52200" progId="">
              <p:embed/>
            </p:oleObj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024313" y="2244725"/>
            <a:ext cx="941387" cy="768350"/>
            <a:chOff x="2535" y="1414"/>
            <a:chExt cx="593" cy="484"/>
          </a:xfrm>
        </p:grpSpPr>
        <p:sp>
          <p:nvSpPr>
            <p:cNvPr id="11270" name="Text Box 6"/>
            <p:cNvSpPr txBox="1">
              <a:spLocks noChangeArrowheads="1"/>
            </p:cNvSpPr>
            <p:nvPr/>
          </p:nvSpPr>
          <p:spPr bwMode="auto">
            <a:xfrm>
              <a:off x="2831" y="1414"/>
              <a:ext cx="47" cy="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33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90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11271" name="Text Box 7"/>
            <p:cNvSpPr txBox="1">
              <a:spLocks noChangeArrowheads="1"/>
            </p:cNvSpPr>
            <p:nvPr/>
          </p:nvSpPr>
          <p:spPr bwMode="auto">
            <a:xfrm>
              <a:off x="2540" y="1415"/>
              <a:ext cx="47" cy="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33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900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1272" name="Text Box 8"/>
            <p:cNvSpPr txBox="1">
              <a:spLocks noChangeArrowheads="1"/>
            </p:cNvSpPr>
            <p:nvPr/>
          </p:nvSpPr>
          <p:spPr bwMode="auto">
            <a:xfrm>
              <a:off x="2538" y="1615"/>
              <a:ext cx="47" cy="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33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900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11273" name="Text Box 9"/>
            <p:cNvSpPr txBox="1">
              <a:spLocks noChangeArrowheads="1"/>
            </p:cNvSpPr>
            <p:nvPr/>
          </p:nvSpPr>
          <p:spPr bwMode="auto">
            <a:xfrm>
              <a:off x="2535" y="1801"/>
              <a:ext cx="47" cy="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33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900">
                  <a:solidFill>
                    <a:srgbClr val="FF3300"/>
                  </a:solidFill>
                </a:rPr>
                <a:t>4</a:t>
              </a:r>
            </a:p>
          </p:txBody>
        </p:sp>
        <p:sp>
          <p:nvSpPr>
            <p:cNvPr id="11274" name="Text Box 10"/>
            <p:cNvSpPr txBox="1">
              <a:spLocks noChangeArrowheads="1"/>
            </p:cNvSpPr>
            <p:nvPr/>
          </p:nvSpPr>
          <p:spPr bwMode="auto">
            <a:xfrm>
              <a:off x="2818" y="1809"/>
              <a:ext cx="47" cy="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33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900">
                  <a:solidFill>
                    <a:srgbClr val="FF3300"/>
                  </a:solidFill>
                </a:rPr>
                <a:t>5</a:t>
              </a:r>
            </a:p>
          </p:txBody>
        </p:sp>
        <p:sp>
          <p:nvSpPr>
            <p:cNvPr id="11275" name="Text Box 11"/>
            <p:cNvSpPr txBox="1">
              <a:spLocks noChangeArrowheads="1"/>
            </p:cNvSpPr>
            <p:nvPr/>
          </p:nvSpPr>
          <p:spPr bwMode="auto">
            <a:xfrm>
              <a:off x="3082" y="1812"/>
              <a:ext cx="47" cy="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33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900">
                  <a:solidFill>
                    <a:srgbClr val="FF3300"/>
                  </a:solidFill>
                </a:rPr>
                <a:t>6</a:t>
              </a:r>
            </a:p>
          </p:txBody>
        </p:sp>
      </p:grpSp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3638550" y="2533650"/>
            <a:ext cx="400050" cy="409575"/>
          </a:xfrm>
          <a:prstGeom prst="ellipse">
            <a:avLst/>
          </a:prstGeom>
          <a:noFill/>
          <a:ln w="2556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Oval 13"/>
          <p:cNvSpPr>
            <a:spLocks noChangeArrowheads="1"/>
          </p:cNvSpPr>
          <p:nvPr/>
        </p:nvSpPr>
        <p:spPr bwMode="auto">
          <a:xfrm>
            <a:off x="4292600" y="2511425"/>
            <a:ext cx="1419225" cy="409575"/>
          </a:xfrm>
          <a:prstGeom prst="ellipse">
            <a:avLst/>
          </a:prstGeom>
          <a:noFill/>
          <a:ln w="2556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693863" y="2943225"/>
            <a:ext cx="2179637" cy="1060450"/>
            <a:chOff x="1067" y="1854"/>
            <a:chExt cx="1373" cy="668"/>
          </a:xfrm>
        </p:grpSpPr>
        <p:sp>
          <p:nvSpPr>
            <p:cNvPr id="11279" name="Text Box 15"/>
            <p:cNvSpPr txBox="1">
              <a:spLocks noChangeArrowheads="1"/>
            </p:cNvSpPr>
            <p:nvPr/>
          </p:nvSpPr>
          <p:spPr bwMode="auto">
            <a:xfrm>
              <a:off x="1067" y="2291"/>
              <a:ext cx="1374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Substituant méthyle</a:t>
              </a:r>
            </a:p>
          </p:txBody>
        </p:sp>
        <p:sp>
          <p:nvSpPr>
            <p:cNvPr id="11280" name="Line 16"/>
            <p:cNvSpPr>
              <a:spLocks noChangeShapeType="1"/>
            </p:cNvSpPr>
            <p:nvPr/>
          </p:nvSpPr>
          <p:spPr bwMode="auto">
            <a:xfrm flipV="1">
              <a:off x="2004" y="1853"/>
              <a:ext cx="324" cy="45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5511800" y="2940050"/>
            <a:ext cx="2498725" cy="1184275"/>
            <a:chOff x="3472" y="1852"/>
            <a:chExt cx="1574" cy="746"/>
          </a:xfrm>
        </p:grpSpPr>
        <p:sp>
          <p:nvSpPr>
            <p:cNvPr id="11282" name="Text Box 18"/>
            <p:cNvSpPr txBox="1">
              <a:spLocks noChangeArrowheads="1"/>
            </p:cNvSpPr>
            <p:nvPr/>
          </p:nvSpPr>
          <p:spPr bwMode="auto">
            <a:xfrm>
              <a:off x="3705" y="2367"/>
              <a:ext cx="1342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Substituant propyle</a:t>
              </a:r>
            </a:p>
          </p:txBody>
        </p:sp>
        <p:sp>
          <p:nvSpPr>
            <p:cNvPr id="11283" name="Line 19"/>
            <p:cNvSpPr>
              <a:spLocks noChangeShapeType="1"/>
            </p:cNvSpPr>
            <p:nvPr/>
          </p:nvSpPr>
          <p:spPr bwMode="auto">
            <a:xfrm flipH="1" flipV="1">
              <a:off x="3471" y="1851"/>
              <a:ext cx="290" cy="524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134938" y="4465638"/>
            <a:ext cx="8928100" cy="642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Il y a un groupement </a:t>
            </a:r>
            <a:r>
              <a:rPr lang="en-GB" b="1">
                <a:solidFill>
                  <a:srgbClr val="FF3300"/>
                </a:solidFill>
              </a:rPr>
              <a:t>méthyle</a:t>
            </a:r>
            <a:r>
              <a:rPr lang="en-GB">
                <a:solidFill>
                  <a:srgbClr val="000000"/>
                </a:solidFill>
              </a:rPr>
              <a:t> sur le carbone </a:t>
            </a:r>
            <a:r>
              <a:rPr lang="en-GB" b="1">
                <a:solidFill>
                  <a:srgbClr val="FF3300"/>
                </a:solidFill>
              </a:rPr>
              <a:t>3</a:t>
            </a:r>
            <a:r>
              <a:rPr lang="en-GB">
                <a:solidFill>
                  <a:srgbClr val="000000"/>
                </a:solidFill>
              </a:rPr>
              <a:t> de la chaîne et un groupement</a:t>
            </a:r>
            <a:r>
              <a:rPr lang="en-GB" b="1">
                <a:solidFill>
                  <a:srgbClr val="000000"/>
                </a:solidFill>
              </a:rPr>
              <a:t> </a:t>
            </a:r>
            <a:r>
              <a:rPr lang="en-GB" b="1">
                <a:solidFill>
                  <a:srgbClr val="FF3300"/>
                </a:solidFill>
              </a:rPr>
              <a:t>propyle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sur le carbone </a:t>
            </a:r>
            <a:r>
              <a:rPr lang="en-GB" b="1">
                <a:solidFill>
                  <a:srgbClr val="FF3300"/>
                </a:solidFill>
              </a:rPr>
              <a:t>3</a:t>
            </a:r>
            <a:r>
              <a:rPr lang="en-GB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131763" y="5103813"/>
            <a:ext cx="54800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On nomme les groupements par ordre alphabétique.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2622550" y="5611813"/>
            <a:ext cx="3549650" cy="460375"/>
          </a:xfrm>
          <a:prstGeom prst="rect">
            <a:avLst/>
          </a:prstGeom>
          <a:noFill/>
          <a:ln w="2556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F33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>
                <a:solidFill>
                  <a:srgbClr val="FF3300"/>
                </a:solidFill>
              </a:rPr>
              <a:t>3-méthyl-3-propylhexane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6" grpId="0" animBg="1"/>
      <p:bldP spid="11277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374</Words>
  <Application>Microsoft Office PowerPoint</Application>
  <PresentationFormat>Affichage à l'écran (4:3)</PresentationFormat>
  <Paragraphs>152</Paragraphs>
  <Slides>7</Slides>
  <Notes>7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0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Windows User</dc:creator>
  <cp:lastModifiedBy>Windows User</cp:lastModifiedBy>
  <cp:revision>2</cp:revision>
  <dcterms:created xsi:type="dcterms:W3CDTF">2020-07-09T10:06:38Z</dcterms:created>
  <dcterms:modified xsi:type="dcterms:W3CDTF">2020-07-09T10:25:16Z</dcterms:modified>
</cp:coreProperties>
</file>