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1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1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B4268-B734-4C9E-BBC8-EE5029646AA0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6C4D9-2CC6-47C1-A34C-21C55D0BA6E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03B01-B3BA-4016-91D3-FA238668A397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817D9-93C1-43AF-88D8-5B67B2A7C5A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6C358-3802-4608-8D5D-49BF62C0099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A0DB7-DA9D-460C-8037-4FAC615A4AC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9ED98-9678-4451-8186-A0EC0562D40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788-57C5-4316-BF12-EAB5F5200CC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4C54C-4190-4C09-B03E-135813E0B3C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3B0BB-F8CA-481A-9059-9E6567675D17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CD531-5FFA-4B84-90B9-F3DD39D86E2F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53FEB-42C4-423B-BEAB-9A140A8AC10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7340558-44ED-4C26-A45E-D92E5C66AA8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Lucida Sans Unicode" pitchFamily="34" charset="0"/>
          <a:cs typeface="Lucida Sans Unicode" pitchFamily="34" charset="0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47900" y="260350"/>
            <a:ext cx="45878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</a:rPr>
              <a:t>La chimie organique : les hydrocarbures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39738" y="1592263"/>
            <a:ext cx="13652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Font typeface="Arial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000000"/>
                </a:solidFill>
              </a:rPr>
              <a:t>Définition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55600" y="1952625"/>
            <a:ext cx="25606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9900"/>
                </a:solidFill>
              </a:rPr>
              <a:t>1. La chimie organique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58800" y="2384425"/>
            <a:ext cx="8153400" cy="917575"/>
          </a:xfrm>
          <a:prstGeom prst="rect">
            <a:avLst/>
          </a:prstGeom>
          <a:noFill/>
          <a:ln w="5724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>
                <a:solidFill>
                  <a:srgbClr val="000000"/>
                </a:solidFill>
              </a:rPr>
              <a:t>La chimie organique est la chimie des composés du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>
                <a:solidFill>
                  <a:srgbClr val="000000"/>
                </a:solidFill>
              </a:rPr>
              <a:t>Les                 et les   </a:t>
            </a:r>
            <a:r>
              <a:rPr lang="en-GB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</a:t>
            </a:r>
            <a:r>
              <a:rPr lang="en-GB">
                <a:solidFill>
                  <a:srgbClr val="000000"/>
                </a:solidFill>
              </a:rPr>
              <a:t>  constituent les matières premières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>
                <a:solidFill>
                  <a:srgbClr val="000000"/>
                </a:solidFill>
              </a:rPr>
              <a:t>de la chimie organique.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867400" y="2384425"/>
            <a:ext cx="11334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CC00FF"/>
                </a:solidFill>
              </a:rPr>
              <a:t>carbone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62025" y="2655888"/>
            <a:ext cx="3141663" cy="3538537"/>
            <a:chOff x="606" y="1673"/>
            <a:chExt cx="1979" cy="2229"/>
          </a:xfrm>
        </p:grpSpPr>
        <p:sp>
          <p:nvSpPr>
            <p:cNvPr id="2060" name="Text Box 7"/>
            <p:cNvSpPr txBox="1">
              <a:spLocks noChangeArrowheads="1"/>
            </p:cNvSpPr>
            <p:nvPr/>
          </p:nvSpPr>
          <p:spPr bwMode="auto">
            <a:xfrm>
              <a:off x="627" y="1673"/>
              <a:ext cx="734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CC00FF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CC00FF"/>
                  </a:solidFill>
                </a:rPr>
                <a:t>végétaux</a:t>
              </a:r>
            </a:p>
          </p:txBody>
        </p:sp>
        <p:pic>
          <p:nvPicPr>
            <p:cNvPr id="2061" name="Picture 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6" y="2418"/>
              <a:ext cx="1980" cy="14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608263" y="2662238"/>
            <a:ext cx="5924550" cy="3521075"/>
            <a:chOff x="1643" y="1677"/>
            <a:chExt cx="3732" cy="2218"/>
          </a:xfrm>
        </p:grpSpPr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1643" y="1677"/>
              <a:ext cx="1618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CC00FF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CC00FF"/>
                  </a:solidFill>
                </a:rPr>
                <a:t>combustibles fossiles</a:t>
              </a:r>
            </a:p>
          </p:txBody>
        </p:sp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4"/>
            <a:srcRect l="16978" t="12494" b="11847"/>
            <a:stretch>
              <a:fillRect/>
            </a:stretch>
          </p:blipFill>
          <p:spPr bwMode="auto">
            <a:xfrm>
              <a:off x="3115" y="2406"/>
              <a:ext cx="2261" cy="149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24263" y="677863"/>
            <a:ext cx="1809750" cy="1036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71500" y="357188"/>
            <a:ext cx="2349019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009900"/>
                </a:solidFill>
              </a:rPr>
              <a:t>2</a:t>
            </a:r>
            <a:r>
              <a:rPr lang="en-GB" i="1" dirty="0" smtClean="0">
                <a:solidFill>
                  <a:srgbClr val="009900"/>
                </a:solidFill>
              </a:rPr>
              <a:t>. </a:t>
            </a:r>
            <a:r>
              <a:rPr lang="en-GB" i="1" dirty="0">
                <a:solidFill>
                  <a:srgbClr val="009900"/>
                </a:solidFill>
              </a:rPr>
              <a:t>Les </a:t>
            </a:r>
            <a:r>
              <a:rPr lang="en-GB" i="1" dirty="0" err="1">
                <a:solidFill>
                  <a:srgbClr val="009900"/>
                </a:solidFill>
              </a:rPr>
              <a:t>hydrocarbures</a:t>
            </a:r>
            <a:endParaRPr lang="en-GB" i="1" dirty="0">
              <a:solidFill>
                <a:srgbClr val="009900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71500" y="785813"/>
            <a:ext cx="82359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Un hydrocarbure est une molécule constituée </a:t>
            </a:r>
            <a:r>
              <a:rPr lang="en-GB" b="1">
                <a:solidFill>
                  <a:srgbClr val="000000"/>
                </a:solidFill>
              </a:rPr>
              <a:t>uniquement</a:t>
            </a:r>
            <a:r>
              <a:rPr lang="en-GB">
                <a:solidFill>
                  <a:srgbClr val="000000"/>
                </a:solidFill>
              </a:rPr>
              <a:t> d’atomes de :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71472" y="1214422"/>
            <a:ext cx="1406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CC00FF"/>
                </a:solidFill>
              </a:rPr>
              <a:t>carbone</a:t>
            </a:r>
            <a:r>
              <a:rPr lang="en-GB" b="1" dirty="0">
                <a:solidFill>
                  <a:srgbClr val="CC00FF"/>
                </a:solidFill>
              </a:rPr>
              <a:t> C</a:t>
            </a:r>
            <a:r>
              <a:rPr lang="en-GB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214546" y="1214422"/>
            <a:ext cx="18827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CC00FF"/>
                </a:solidFill>
              </a:rPr>
              <a:t>d’hydrogène</a:t>
            </a:r>
            <a:r>
              <a:rPr lang="en-GB" b="1" dirty="0">
                <a:solidFill>
                  <a:srgbClr val="CC00FF"/>
                </a:solidFill>
              </a:rPr>
              <a:t> H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857356" y="1214422"/>
            <a:ext cx="4064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et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85786" y="5000636"/>
            <a:ext cx="3214710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000000"/>
                </a:solidFill>
              </a:rPr>
              <a:t>Exemple</a:t>
            </a:r>
            <a:r>
              <a:rPr lang="en-GB" sz="1600" dirty="0">
                <a:solidFill>
                  <a:srgbClr val="000000"/>
                </a:solidFill>
              </a:rPr>
              <a:t> </a:t>
            </a:r>
            <a:r>
              <a:rPr lang="en-GB" sz="1600" dirty="0" err="1">
                <a:solidFill>
                  <a:srgbClr val="000000"/>
                </a:solidFill>
              </a:rPr>
              <a:t>d’hydrocarbures</a:t>
            </a:r>
            <a:r>
              <a:rPr lang="en-GB" sz="1600" dirty="0">
                <a:solidFill>
                  <a:srgbClr val="000000"/>
                </a:solidFill>
              </a:rPr>
              <a:t> : </a:t>
            </a:r>
            <a:endParaRPr lang="en-GB" sz="16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0000"/>
                </a:solidFill>
              </a:rPr>
              <a:t>CH</a:t>
            </a:r>
            <a:r>
              <a:rPr lang="en-GB" sz="1600" baseline="-25000" dirty="0" smtClean="0">
                <a:solidFill>
                  <a:srgbClr val="000000"/>
                </a:solidFill>
              </a:rPr>
              <a:t>4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>
                <a:solidFill>
                  <a:srgbClr val="000000"/>
                </a:solidFill>
              </a:rPr>
              <a:t>(</a:t>
            </a:r>
            <a:r>
              <a:rPr lang="en-GB" sz="1600" dirty="0" err="1">
                <a:solidFill>
                  <a:srgbClr val="000000"/>
                </a:solidFill>
              </a:rPr>
              <a:t>méthane</a:t>
            </a:r>
            <a:r>
              <a:rPr lang="en-GB" sz="1600" dirty="0" smtClean="0">
                <a:solidFill>
                  <a:srgbClr val="000000"/>
                </a:solidFill>
              </a:rPr>
              <a:t>)</a:t>
            </a:r>
            <a:r>
              <a:rPr lang="en-GB" sz="1600" dirty="0">
                <a:solidFill>
                  <a:srgbClr val="000000"/>
                </a:solidFill>
              </a:rPr>
              <a:t> ; </a:t>
            </a:r>
            <a:r>
              <a:rPr lang="en-GB" sz="1600" dirty="0" smtClean="0">
                <a:solidFill>
                  <a:srgbClr val="000000"/>
                </a:solidFill>
              </a:rPr>
              <a:t> C</a:t>
            </a:r>
            <a:r>
              <a:rPr lang="en-GB" sz="1600" baseline="-25000" dirty="0" smtClean="0">
                <a:solidFill>
                  <a:srgbClr val="000000"/>
                </a:solidFill>
              </a:rPr>
              <a:t>8</a:t>
            </a:r>
            <a:r>
              <a:rPr lang="en-GB" sz="1600" dirty="0" smtClean="0">
                <a:solidFill>
                  <a:srgbClr val="000000"/>
                </a:solidFill>
              </a:rPr>
              <a:t>H</a:t>
            </a:r>
            <a:r>
              <a:rPr lang="en-GB" sz="1600" baseline="-25000" dirty="0" smtClean="0">
                <a:solidFill>
                  <a:srgbClr val="000000"/>
                </a:solidFill>
              </a:rPr>
              <a:t>18</a:t>
            </a:r>
            <a:r>
              <a:rPr lang="en-GB" sz="1600" dirty="0" smtClean="0">
                <a:solidFill>
                  <a:srgbClr val="000000"/>
                </a:solidFill>
              </a:rPr>
              <a:t>(octane)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0000"/>
                </a:solidFill>
              </a:rPr>
              <a:t>C</a:t>
            </a:r>
            <a:r>
              <a:rPr lang="en-GB" sz="1600" baseline="-25000" dirty="0" smtClean="0">
                <a:solidFill>
                  <a:srgbClr val="000000"/>
                </a:solidFill>
              </a:rPr>
              <a:t>2</a:t>
            </a:r>
            <a:r>
              <a:rPr lang="en-GB" sz="1600" dirty="0" smtClean="0">
                <a:solidFill>
                  <a:srgbClr val="000000"/>
                </a:solidFill>
              </a:rPr>
              <a:t>H</a:t>
            </a:r>
            <a:r>
              <a:rPr lang="en-GB" sz="1600" baseline="-25000" dirty="0" smtClean="0">
                <a:solidFill>
                  <a:srgbClr val="000000"/>
                </a:solidFill>
              </a:rPr>
              <a:t>4</a:t>
            </a:r>
            <a:r>
              <a:rPr lang="en-GB" sz="1600" dirty="0" smtClean="0">
                <a:solidFill>
                  <a:srgbClr val="000000"/>
                </a:solidFill>
              </a:rPr>
              <a:t> (</a:t>
            </a:r>
            <a:r>
              <a:rPr lang="en-GB" sz="1600" dirty="0" err="1" smtClean="0">
                <a:solidFill>
                  <a:srgbClr val="000000"/>
                </a:solidFill>
              </a:rPr>
              <a:t>éthène</a:t>
            </a:r>
            <a:r>
              <a:rPr lang="en-GB" sz="1600" dirty="0">
                <a:solidFill>
                  <a:srgbClr val="000000"/>
                </a:solidFill>
              </a:rPr>
              <a:t>) </a:t>
            </a:r>
            <a:r>
              <a:rPr lang="en-GB" sz="1600" dirty="0" smtClean="0">
                <a:solidFill>
                  <a:srgbClr val="000000"/>
                </a:solidFill>
              </a:rPr>
              <a:t>; C</a:t>
            </a:r>
            <a:r>
              <a:rPr lang="en-GB" sz="1600" baseline="-25000" dirty="0" smtClean="0">
                <a:solidFill>
                  <a:srgbClr val="000000"/>
                </a:solidFill>
              </a:rPr>
              <a:t>3</a:t>
            </a:r>
            <a:r>
              <a:rPr lang="en-GB" sz="1600" dirty="0" smtClean="0">
                <a:solidFill>
                  <a:srgbClr val="000000"/>
                </a:solidFill>
              </a:rPr>
              <a:t>H</a:t>
            </a:r>
            <a:r>
              <a:rPr lang="en-GB" sz="1600" baseline="-25000" dirty="0" smtClean="0">
                <a:solidFill>
                  <a:srgbClr val="000000"/>
                </a:solidFill>
              </a:rPr>
              <a:t>4</a:t>
            </a:r>
            <a:r>
              <a:rPr lang="en-GB" sz="1600" dirty="0" smtClean="0">
                <a:solidFill>
                  <a:srgbClr val="000000"/>
                </a:solidFill>
              </a:rPr>
              <a:t>propyne)... </a:t>
            </a:r>
            <a:endParaRPr lang="en-GB" sz="1600" dirty="0">
              <a:solidFill>
                <a:srgbClr val="000000"/>
              </a:solidFill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00034" y="1785926"/>
            <a:ext cx="3286148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000000"/>
                </a:solidFill>
              </a:rPr>
              <a:t>Formule</a:t>
            </a:r>
            <a:r>
              <a:rPr lang="en-GB" sz="1600" dirty="0">
                <a:solidFill>
                  <a:srgbClr val="000000"/>
                </a:solidFill>
              </a:rPr>
              <a:t> brute d’un </a:t>
            </a:r>
            <a:r>
              <a:rPr lang="en-GB" sz="1600" dirty="0" err="1">
                <a:solidFill>
                  <a:srgbClr val="000000"/>
                </a:solidFill>
              </a:rPr>
              <a:t>hydrocarbure</a:t>
            </a:r>
            <a:r>
              <a:rPr lang="en-GB" dirty="0">
                <a:solidFill>
                  <a:srgbClr val="000000"/>
                </a:solidFill>
              </a:rPr>
              <a:t> : 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214810" y="1785926"/>
            <a:ext cx="701675" cy="4064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000000"/>
                </a:solidFill>
              </a:rPr>
              <a:t>C</a:t>
            </a:r>
            <a:r>
              <a:rPr lang="en-GB" baseline="-25000" dirty="0" err="1">
                <a:solidFill>
                  <a:srgbClr val="000000"/>
                </a:solidFill>
              </a:rPr>
              <a:t>x</a:t>
            </a:r>
            <a:r>
              <a:rPr lang="en-GB" dirty="0" err="1">
                <a:solidFill>
                  <a:srgbClr val="000000"/>
                </a:solidFill>
              </a:rPr>
              <a:t>H</a:t>
            </a:r>
            <a:r>
              <a:rPr lang="en-GB" baseline="-25000" dirty="0" err="1">
                <a:solidFill>
                  <a:srgbClr val="000000"/>
                </a:solidFill>
              </a:rPr>
              <a:t>y</a:t>
            </a:r>
            <a:r>
              <a:rPr lang="en-GB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571472" y="1214422"/>
            <a:ext cx="3419475" cy="438150"/>
          </a:xfrm>
          <a:prstGeom prst="rect">
            <a:avLst/>
          </a:prstGeom>
          <a:noFill/>
          <a:ln w="2844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286380" y="1785926"/>
            <a:ext cx="207811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(x et y </a:t>
            </a:r>
            <a:r>
              <a:rPr lang="en-GB" sz="1600" dirty="0" err="1">
                <a:solidFill>
                  <a:srgbClr val="000000"/>
                </a:solidFill>
              </a:rPr>
              <a:t>entier</a:t>
            </a:r>
            <a:r>
              <a:rPr lang="en-GB" sz="1600" dirty="0">
                <a:solidFill>
                  <a:srgbClr val="000000"/>
                </a:solidFill>
              </a:rPr>
              <a:t> </a:t>
            </a:r>
            <a:r>
              <a:rPr lang="en-GB" sz="1600" dirty="0" err="1">
                <a:solidFill>
                  <a:srgbClr val="000000"/>
                </a:solidFill>
              </a:rPr>
              <a:t>positifs</a:t>
            </a:r>
            <a:r>
              <a:rPr lang="en-GB" sz="1600" dirty="0">
                <a:solidFill>
                  <a:srgbClr val="000000"/>
                </a:solidFill>
              </a:rPr>
              <a:t>)</a:t>
            </a:r>
            <a:r>
              <a:rPr lang="ar-SA" sz="1600" dirty="0">
                <a:solidFill>
                  <a:srgbClr val="000000"/>
                </a:solidFill>
                <a:cs typeface="Arial" charset="0"/>
              </a:rPr>
              <a:t>‏</a:t>
            </a:r>
            <a:endParaRPr lang="en-GB" sz="1600" dirty="0">
              <a:solidFill>
                <a:srgbClr val="000000"/>
              </a:solidFill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28638" y="4122738"/>
            <a:ext cx="246062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357438" y="4714875"/>
            <a:ext cx="157162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595313" y="5929313"/>
            <a:ext cx="246062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71472" y="2285992"/>
            <a:ext cx="7572428" cy="779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tx1"/>
                </a:solidFill>
              </a:rPr>
              <a:t>L’hydrocarbure se divise en deux possibilités de classification. La première relève de la nature des hydrocarbures. Dans le premier cas, il s’agit de distinguer les hydrocarbures dits « </a:t>
            </a:r>
            <a:r>
              <a:rPr lang="fr-FR" sz="1600" b="1" dirty="0" smtClean="0">
                <a:solidFill>
                  <a:schemeClr val="tx1"/>
                </a:solidFill>
              </a:rPr>
              <a:t>saturés</a:t>
            </a:r>
            <a:r>
              <a:rPr lang="fr-FR" sz="1600" dirty="0" smtClean="0">
                <a:solidFill>
                  <a:schemeClr val="tx1"/>
                </a:solidFill>
              </a:rPr>
              <a:t> » des hydrocarbures dits «</a:t>
            </a:r>
            <a:r>
              <a:rPr lang="fr-FR" sz="1600" b="1" dirty="0" smtClean="0">
                <a:solidFill>
                  <a:schemeClr val="tx1"/>
                </a:solidFill>
              </a:rPr>
              <a:t>insaturés</a:t>
            </a:r>
            <a:r>
              <a:rPr lang="fr-FR" sz="1600" dirty="0" smtClean="0">
                <a:solidFill>
                  <a:schemeClr val="tx1"/>
                </a:solidFill>
              </a:rPr>
              <a:t>».</a:t>
            </a:r>
            <a:endParaRPr lang="en-US" sz="1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14348" y="3071810"/>
            <a:ext cx="7143800" cy="779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Les saturés sont ceux qui ne contiennent que des atomes de carbone et d’hydrogène, reliés par des liaisons simples : on les appelle aussi les « alcanes ».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714348" y="3857628"/>
            <a:ext cx="6357982" cy="55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Les insaturés présentent quant à eux une liaison double, voire triple. Ils sont plus riches en électrons qu’un hydrocarbure saturé. 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ASUS\Pictures\dess[n\chimi2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4429132"/>
            <a:ext cx="2643206" cy="206859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build="p"/>
      <p:bldP spid="5129" grpId="0" animBg="1"/>
      <p:bldP spid="15" grpId="0" build="p"/>
      <p:bldP spid="16" grpId="0" build="p"/>
      <p:bldP spid="1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01663" y="209550"/>
            <a:ext cx="2323434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smtClean="0">
                <a:solidFill>
                  <a:srgbClr val="009900"/>
                </a:solidFill>
              </a:rPr>
              <a:t>3</a:t>
            </a:r>
            <a:r>
              <a:rPr lang="en-GB" i="1" dirty="0" smtClean="0">
                <a:solidFill>
                  <a:srgbClr val="009900"/>
                </a:solidFill>
              </a:rPr>
              <a:t>. </a:t>
            </a:r>
            <a:r>
              <a:rPr lang="en-GB" i="1" dirty="0" err="1">
                <a:solidFill>
                  <a:srgbClr val="009900"/>
                </a:solidFill>
              </a:rPr>
              <a:t>L’élément</a:t>
            </a:r>
            <a:r>
              <a:rPr lang="en-GB" i="1" dirty="0">
                <a:solidFill>
                  <a:srgbClr val="009900"/>
                </a:solidFill>
              </a:rPr>
              <a:t> </a:t>
            </a:r>
            <a:r>
              <a:rPr lang="en-GB" i="1" dirty="0" err="1">
                <a:solidFill>
                  <a:srgbClr val="009900"/>
                </a:solidFill>
              </a:rPr>
              <a:t>carbone</a:t>
            </a:r>
            <a:endParaRPr lang="en-GB" i="1" dirty="0">
              <a:solidFill>
                <a:srgbClr val="00990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01663" y="600075"/>
            <a:ext cx="56181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C’est le 6ème élément de la classification périodique :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95313" y="909638"/>
            <a:ext cx="26638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Structure électronique :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20713" y="2103438"/>
            <a:ext cx="76517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Il va donc établir 4 doublets liants (ou 4 liaisons) avec les autres atomes :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836863" y="2670175"/>
            <a:ext cx="4108450" cy="368300"/>
          </a:xfrm>
          <a:prstGeom prst="rect">
            <a:avLst/>
          </a:prstGeom>
          <a:noFill/>
          <a:ln w="5724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CC00FF"/>
                </a:solidFill>
              </a:rPr>
              <a:t>l’atome de carbone est tétravalent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205538" y="598488"/>
            <a:ext cx="5810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CC00FF"/>
                </a:solidFill>
              </a:rPr>
              <a:t>Z=6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054350" y="903288"/>
            <a:ext cx="6318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CC00FF"/>
                </a:solidFill>
              </a:rPr>
              <a:t>K</a:t>
            </a:r>
            <a:r>
              <a:rPr lang="en-GB" b="1" baseline="30000">
                <a:solidFill>
                  <a:srgbClr val="CC00FF"/>
                </a:solidFill>
              </a:rPr>
              <a:t>2</a:t>
            </a:r>
            <a:r>
              <a:rPr lang="en-GB" b="1">
                <a:solidFill>
                  <a:srgbClr val="CC00FF"/>
                </a:solidFill>
              </a:rPr>
              <a:t>L</a:t>
            </a:r>
            <a:r>
              <a:rPr lang="en-GB" b="1" baseline="30000">
                <a:solidFill>
                  <a:srgbClr val="CC00FF"/>
                </a:solidFill>
              </a:rPr>
              <a:t>4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09600" y="1401763"/>
            <a:ext cx="831532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Il possède     électrons sur sa couche externe et va les engager avec ceux d’autres atomes pour s’entourer de    électrons  (règle de l’octet).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15950" y="3236913"/>
            <a:ext cx="310991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Environnement du carbone : 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66750" y="3654425"/>
            <a:ext cx="7970838" cy="2768600"/>
            <a:chOff x="420" y="2302"/>
            <a:chExt cx="5021" cy="1744"/>
          </a:xfrm>
        </p:grpSpPr>
        <p:sp>
          <p:nvSpPr>
            <p:cNvPr id="3104" name="Rectangle 11"/>
            <p:cNvSpPr>
              <a:spLocks noChangeArrowheads="1"/>
            </p:cNvSpPr>
            <p:nvPr/>
          </p:nvSpPr>
          <p:spPr bwMode="auto">
            <a:xfrm>
              <a:off x="4128" y="3336"/>
              <a:ext cx="1314" cy="7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" name="Rectangle 12"/>
            <p:cNvSpPr>
              <a:spLocks noChangeArrowheads="1"/>
            </p:cNvSpPr>
            <p:nvPr/>
          </p:nvSpPr>
          <p:spPr bwMode="auto">
            <a:xfrm>
              <a:off x="3180" y="3336"/>
              <a:ext cx="948" cy="7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Rectangle 13"/>
            <p:cNvSpPr>
              <a:spLocks noChangeArrowheads="1"/>
            </p:cNvSpPr>
            <p:nvPr/>
          </p:nvSpPr>
          <p:spPr bwMode="auto">
            <a:xfrm>
              <a:off x="1698" y="3336"/>
              <a:ext cx="1482" cy="7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" name="Rectangle 14"/>
            <p:cNvSpPr>
              <a:spLocks noChangeArrowheads="1"/>
            </p:cNvSpPr>
            <p:nvPr/>
          </p:nvSpPr>
          <p:spPr bwMode="auto">
            <a:xfrm>
              <a:off x="420" y="3336"/>
              <a:ext cx="1278" cy="7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" name="Rectangle 15"/>
            <p:cNvSpPr>
              <a:spLocks noChangeArrowheads="1"/>
            </p:cNvSpPr>
            <p:nvPr/>
          </p:nvSpPr>
          <p:spPr bwMode="auto">
            <a:xfrm>
              <a:off x="4128" y="2642"/>
              <a:ext cx="1314" cy="6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" name="Rectangle 16"/>
            <p:cNvSpPr>
              <a:spLocks noChangeArrowheads="1"/>
            </p:cNvSpPr>
            <p:nvPr/>
          </p:nvSpPr>
          <p:spPr bwMode="auto">
            <a:xfrm>
              <a:off x="3180" y="2642"/>
              <a:ext cx="948" cy="6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Rectangle 17"/>
            <p:cNvSpPr>
              <a:spLocks noChangeArrowheads="1"/>
            </p:cNvSpPr>
            <p:nvPr/>
          </p:nvSpPr>
          <p:spPr bwMode="auto">
            <a:xfrm>
              <a:off x="1698" y="2642"/>
              <a:ext cx="1482" cy="6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7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2800">
                <a:solidFill>
                  <a:srgbClr val="000000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7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2800">
                <a:solidFill>
                  <a:srgbClr val="000000"/>
                </a:solidFill>
              </a:endParaRPr>
            </a:p>
          </p:txBody>
        </p:sp>
        <p:sp>
          <p:nvSpPr>
            <p:cNvPr id="3111" name="Rectangle 18"/>
            <p:cNvSpPr>
              <a:spLocks noChangeArrowheads="1"/>
            </p:cNvSpPr>
            <p:nvPr/>
          </p:nvSpPr>
          <p:spPr bwMode="auto">
            <a:xfrm>
              <a:off x="420" y="2642"/>
              <a:ext cx="1278" cy="6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7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2800">
                <a:solidFill>
                  <a:srgbClr val="000000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7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2800">
                <a:solidFill>
                  <a:srgbClr val="000000"/>
                </a:solidFill>
              </a:endParaRPr>
            </a:p>
          </p:txBody>
        </p:sp>
        <p:sp>
          <p:nvSpPr>
            <p:cNvPr id="3112" name="Rectangle 19"/>
            <p:cNvSpPr>
              <a:spLocks noChangeArrowheads="1"/>
            </p:cNvSpPr>
            <p:nvPr/>
          </p:nvSpPr>
          <p:spPr bwMode="auto">
            <a:xfrm>
              <a:off x="4128" y="2302"/>
              <a:ext cx="1314" cy="3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" name="Rectangle 20"/>
            <p:cNvSpPr>
              <a:spLocks noChangeArrowheads="1"/>
            </p:cNvSpPr>
            <p:nvPr/>
          </p:nvSpPr>
          <p:spPr bwMode="auto">
            <a:xfrm>
              <a:off x="3180" y="2302"/>
              <a:ext cx="948" cy="3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" name="Rectangle 21"/>
            <p:cNvSpPr>
              <a:spLocks noChangeArrowheads="1"/>
            </p:cNvSpPr>
            <p:nvPr/>
          </p:nvSpPr>
          <p:spPr bwMode="auto">
            <a:xfrm>
              <a:off x="1698" y="2302"/>
              <a:ext cx="1482" cy="3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" name="Rectangle 22"/>
            <p:cNvSpPr>
              <a:spLocks noChangeArrowheads="1"/>
            </p:cNvSpPr>
            <p:nvPr/>
          </p:nvSpPr>
          <p:spPr bwMode="auto">
            <a:xfrm>
              <a:off x="420" y="2302"/>
              <a:ext cx="1278" cy="3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" name="Line 23"/>
            <p:cNvSpPr>
              <a:spLocks noChangeShapeType="1"/>
            </p:cNvSpPr>
            <p:nvPr/>
          </p:nvSpPr>
          <p:spPr bwMode="auto">
            <a:xfrm>
              <a:off x="420" y="2302"/>
              <a:ext cx="5022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Line 24"/>
            <p:cNvSpPr>
              <a:spLocks noChangeShapeType="1"/>
            </p:cNvSpPr>
            <p:nvPr/>
          </p:nvSpPr>
          <p:spPr bwMode="auto">
            <a:xfrm>
              <a:off x="420" y="2642"/>
              <a:ext cx="5022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Line 25"/>
            <p:cNvSpPr>
              <a:spLocks noChangeShapeType="1"/>
            </p:cNvSpPr>
            <p:nvPr/>
          </p:nvSpPr>
          <p:spPr bwMode="auto">
            <a:xfrm>
              <a:off x="420" y="4047"/>
              <a:ext cx="5022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Line 26"/>
            <p:cNvSpPr>
              <a:spLocks noChangeShapeType="1"/>
            </p:cNvSpPr>
            <p:nvPr/>
          </p:nvSpPr>
          <p:spPr bwMode="auto">
            <a:xfrm>
              <a:off x="420" y="2302"/>
              <a:ext cx="1" cy="1745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Line 27"/>
            <p:cNvSpPr>
              <a:spLocks noChangeShapeType="1"/>
            </p:cNvSpPr>
            <p:nvPr/>
          </p:nvSpPr>
          <p:spPr bwMode="auto">
            <a:xfrm>
              <a:off x="1698" y="2302"/>
              <a:ext cx="1" cy="174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Line 28"/>
            <p:cNvSpPr>
              <a:spLocks noChangeShapeType="1"/>
            </p:cNvSpPr>
            <p:nvPr/>
          </p:nvSpPr>
          <p:spPr bwMode="auto">
            <a:xfrm>
              <a:off x="3180" y="2302"/>
              <a:ext cx="1" cy="174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Line 29"/>
            <p:cNvSpPr>
              <a:spLocks noChangeShapeType="1"/>
            </p:cNvSpPr>
            <p:nvPr/>
          </p:nvSpPr>
          <p:spPr bwMode="auto">
            <a:xfrm>
              <a:off x="4128" y="2302"/>
              <a:ext cx="1" cy="174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Line 30"/>
            <p:cNvSpPr>
              <a:spLocks noChangeShapeType="1"/>
            </p:cNvSpPr>
            <p:nvPr/>
          </p:nvSpPr>
          <p:spPr bwMode="auto">
            <a:xfrm>
              <a:off x="5442" y="2302"/>
              <a:ext cx="1" cy="1745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Line 31"/>
            <p:cNvSpPr>
              <a:spLocks noChangeShapeType="1"/>
            </p:cNvSpPr>
            <p:nvPr/>
          </p:nvSpPr>
          <p:spPr bwMode="auto">
            <a:xfrm>
              <a:off x="420" y="3336"/>
              <a:ext cx="5022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704850" y="3722688"/>
            <a:ext cx="196691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4 liaisons simples</a:t>
            </a: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2749550" y="3727450"/>
            <a:ext cx="23368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1 double et 2 simples</a:t>
            </a: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5251450" y="3725863"/>
            <a:ext cx="11684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2 doubles</a:t>
            </a:r>
          </a:p>
        </p:txBody>
      </p:sp>
      <p:sp>
        <p:nvSpPr>
          <p:cNvPr id="4131" name="Rectangle 35"/>
          <p:cNvSpPr>
            <a:spLocks noChangeArrowheads="1"/>
          </p:cNvSpPr>
          <p:nvPr/>
        </p:nvSpPr>
        <p:spPr bwMode="auto">
          <a:xfrm>
            <a:off x="6534150" y="3722688"/>
            <a:ext cx="20335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1 triple et 1 simple</a:t>
            </a:r>
          </a:p>
        </p:txBody>
      </p:sp>
      <p:pic>
        <p:nvPicPr>
          <p:cNvPr id="4132" name="Picture 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95875" y="4405313"/>
            <a:ext cx="1409700" cy="619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133" name="Picture 3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05588" y="4395788"/>
            <a:ext cx="1943100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134" name="Picture 38"/>
          <p:cNvPicPr>
            <a:picLocks noChangeAspect="1" noChangeArrowheads="1"/>
          </p:cNvPicPr>
          <p:nvPr/>
        </p:nvPicPr>
        <p:blipFill>
          <a:blip r:embed="rId5"/>
          <a:srcRect t="2666" b="12491"/>
          <a:stretch>
            <a:fillRect/>
          </a:stretch>
        </p:blipFill>
        <p:spPr bwMode="auto">
          <a:xfrm>
            <a:off x="3252788" y="4229100"/>
            <a:ext cx="1419225" cy="90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135" name="Picture 3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25538" y="4214813"/>
            <a:ext cx="1160462" cy="105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1738313" y="1389063"/>
            <a:ext cx="307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CC00FF"/>
                </a:solidFill>
              </a:rPr>
              <a:t>4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4230688" y="1681163"/>
            <a:ext cx="307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CC00FF"/>
                </a:solidFill>
              </a:rPr>
              <a:t>8</a:t>
            </a: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1933575" y="962025"/>
            <a:ext cx="1892300" cy="522288"/>
            <a:chOff x="1218" y="606"/>
            <a:chExt cx="1192" cy="329"/>
          </a:xfrm>
        </p:grpSpPr>
        <p:sp>
          <p:nvSpPr>
            <p:cNvPr id="3102" name="Freeform 43"/>
            <p:cNvSpPr>
              <a:spLocks/>
            </p:cNvSpPr>
            <p:nvPr/>
          </p:nvSpPr>
          <p:spPr bwMode="auto">
            <a:xfrm>
              <a:off x="1218" y="690"/>
              <a:ext cx="1193" cy="246"/>
            </a:xfrm>
            <a:custGeom>
              <a:avLst/>
              <a:gdLst>
                <a:gd name="T0" fmla="*/ 0 w 1193"/>
                <a:gd name="T1" fmla="*/ 246 h 246"/>
                <a:gd name="T2" fmla="*/ 150 w 1193"/>
                <a:gd name="T3" fmla="*/ 108 h 246"/>
                <a:gd name="T4" fmla="*/ 414 w 1193"/>
                <a:gd name="T5" fmla="*/ 156 h 246"/>
                <a:gd name="T6" fmla="*/ 864 w 1193"/>
                <a:gd name="T7" fmla="*/ 216 h 246"/>
                <a:gd name="T8" fmla="*/ 1158 w 1193"/>
                <a:gd name="T9" fmla="*/ 150 h 246"/>
                <a:gd name="T10" fmla="*/ 1074 w 1193"/>
                <a:gd name="T11" fmla="*/ 0 h 2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93"/>
                <a:gd name="T19" fmla="*/ 0 h 246"/>
                <a:gd name="T20" fmla="*/ 1193 w 1193"/>
                <a:gd name="T21" fmla="*/ 246 h 24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93" h="246">
                  <a:moveTo>
                    <a:pt x="0" y="246"/>
                  </a:moveTo>
                  <a:cubicBezTo>
                    <a:pt x="40" y="184"/>
                    <a:pt x="81" y="123"/>
                    <a:pt x="150" y="108"/>
                  </a:cubicBezTo>
                  <a:cubicBezTo>
                    <a:pt x="219" y="93"/>
                    <a:pt x="295" y="138"/>
                    <a:pt x="414" y="156"/>
                  </a:cubicBezTo>
                  <a:cubicBezTo>
                    <a:pt x="533" y="174"/>
                    <a:pt x="740" y="217"/>
                    <a:pt x="864" y="216"/>
                  </a:cubicBezTo>
                  <a:cubicBezTo>
                    <a:pt x="988" y="215"/>
                    <a:pt x="1123" y="186"/>
                    <a:pt x="1158" y="150"/>
                  </a:cubicBezTo>
                  <a:cubicBezTo>
                    <a:pt x="1193" y="114"/>
                    <a:pt x="1091" y="31"/>
                    <a:pt x="1074" y="0"/>
                  </a:cubicBezTo>
                </a:path>
              </a:pathLst>
            </a:custGeom>
            <a:noFill/>
            <a:ln w="9360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Oval 44"/>
            <p:cNvSpPr>
              <a:spLocks noChangeArrowheads="1"/>
            </p:cNvSpPr>
            <p:nvPr/>
          </p:nvSpPr>
          <p:spPr bwMode="auto">
            <a:xfrm>
              <a:off x="2190" y="606"/>
              <a:ext cx="108" cy="108"/>
            </a:xfrm>
            <a:prstGeom prst="ellipse">
              <a:avLst/>
            </a:prstGeom>
            <a:noFill/>
            <a:ln w="2844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749300" y="5429250"/>
            <a:ext cx="1892300" cy="965200"/>
            <a:chOff x="472" y="3420"/>
            <a:chExt cx="1192" cy="608"/>
          </a:xfrm>
        </p:grpSpPr>
        <p:pic>
          <p:nvPicPr>
            <p:cNvPr id="3100" name="Picture 46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72" y="3420"/>
              <a:ext cx="1193" cy="3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101" name="Text Box 47"/>
            <p:cNvSpPr txBox="1">
              <a:spLocks noChangeArrowheads="1"/>
            </p:cNvSpPr>
            <p:nvPr/>
          </p:nvSpPr>
          <p:spPr bwMode="auto">
            <a:xfrm>
              <a:off x="592" y="3797"/>
              <a:ext cx="929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Tétraédrique</a:t>
              </a:r>
            </a:p>
          </p:txBody>
        </p:sp>
      </p:grp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3641725" y="5700713"/>
            <a:ext cx="6365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Plan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5267325" y="5735638"/>
            <a:ext cx="990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Linéaire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7092950" y="5713413"/>
            <a:ext cx="990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Linéaire</a:t>
            </a:r>
          </a:p>
        </p:txBody>
      </p:sp>
      <p:pic>
        <p:nvPicPr>
          <p:cNvPr id="4147" name="Picture 5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04063" y="220663"/>
            <a:ext cx="1906587" cy="1165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250</Words>
  <PresentationFormat>Affichage à l'écran (4:3)</PresentationFormat>
  <Paragraphs>44</Paragraphs>
  <Slides>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Modèle par défaut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Windows User</cp:lastModifiedBy>
  <cp:revision>14</cp:revision>
  <dcterms:modified xsi:type="dcterms:W3CDTF">2020-07-10T15:08:12Z</dcterms:modified>
</cp:coreProperties>
</file>