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8" r:id="rId4"/>
    <p:sldId id="260" r:id="rId5"/>
    <p:sldId id="266" r:id="rId6"/>
    <p:sldId id="270" r:id="rId7"/>
    <p:sldId id="271" r:id="rId8"/>
    <p:sldId id="275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55B32F"/>
    <a:srgbClr val="0D1097"/>
    <a:srgbClr val="D526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0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229E15-9687-4231-B89F-0F6010F606A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44124-E70A-49CC-BAD4-1789866B2F7D}" type="slidenum">
              <a:rPr lang="fr-FR"/>
              <a:pPr/>
              <a:t>1</a:t>
            </a:fld>
            <a:endParaRPr lang="fr-FR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53085-18AD-49A7-A824-B86678B9410E}" type="slidenum">
              <a:rPr lang="fr-FR"/>
              <a:pPr/>
              <a:t>2</a:t>
            </a:fld>
            <a:endParaRPr lang="fr-FR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AB66B-5C18-435C-8BA6-4B1C0C0CA233}" type="slidenum">
              <a:rPr lang="fr-FR"/>
              <a:pPr/>
              <a:t>3</a:t>
            </a:fld>
            <a:endParaRPr lang="fr-FR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580F-DDE5-468A-9118-96403E181C58}" type="slidenum">
              <a:rPr lang="fr-FR"/>
              <a:pPr/>
              <a:t>4</a:t>
            </a:fld>
            <a:endParaRPr lang="fr-FR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-250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C0D26-199A-4266-93F0-A37545860A90}" type="slidenum">
              <a:rPr lang="fr-FR"/>
              <a:pPr/>
              <a:t>5</a:t>
            </a:fld>
            <a:endParaRPr lang="fr-FR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E5F8D-0747-48C1-889C-25DEC819ECD5}" type="slidenum">
              <a:rPr lang="fr-FR"/>
              <a:pPr/>
              <a:t>6</a:t>
            </a:fld>
            <a:endParaRPr lang="fr-FR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A313D-1712-4D7F-AF50-FA14AC49A4E6}" type="slidenum">
              <a:rPr lang="fr-FR"/>
              <a:pPr/>
              <a:t>7</a:t>
            </a:fld>
            <a:endParaRPr lang="fr-FR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04AA07-66DA-487E-9FD1-7C67DB8A01D9}" type="slidenum">
              <a:rPr lang="fr-FR"/>
              <a:pPr/>
              <a:t>8</a:t>
            </a:fld>
            <a:endParaRPr lang="fr-FR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44042-AB9A-4847-9719-2A860F331F6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EF087-8C2E-409A-8E99-FC36AE90A73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200A7-6D29-4C25-A9E0-92A14AE3519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06AC5B-7B6B-44F3-92F7-661CCE14899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100C6-A778-4A96-93DF-057C383936F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90B95-E43C-40AD-8A5D-EE8184148F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E92BE-41B8-496F-BB6E-91999C72223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92654-8357-465D-92FB-C9E2E6EA67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46F37-130F-48F3-9A9C-74DFB9A3A9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8C46C-F018-45EF-B5A0-6ACD77ADF34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02E6A-BEBC-42FE-8087-318813CD7C3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9C1CD-23C1-42DF-AB6E-70BBBAA9DEB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065665-0324-4C2E-A352-2BB26CBA679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003800" y="4437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endParaRPr lang="en-US"/>
          </a:p>
        </p:txBody>
      </p:sp>
      <p:grpSp>
        <p:nvGrpSpPr>
          <p:cNvPr id="2212" name="Group 164"/>
          <p:cNvGrpSpPr>
            <a:grpSpLocks/>
          </p:cNvGrpSpPr>
          <p:nvPr/>
        </p:nvGrpSpPr>
        <p:grpSpPr bwMode="auto">
          <a:xfrm>
            <a:off x="3851275" y="3213100"/>
            <a:ext cx="1223963" cy="1152525"/>
            <a:chOff x="2426" y="2024"/>
            <a:chExt cx="771" cy="726"/>
          </a:xfrm>
        </p:grpSpPr>
        <p:sp>
          <p:nvSpPr>
            <p:cNvPr id="2055" name="Oval 7"/>
            <p:cNvSpPr>
              <a:spLocks noChangeArrowheads="1"/>
            </p:cNvSpPr>
            <p:nvPr/>
          </p:nvSpPr>
          <p:spPr bwMode="auto">
            <a:xfrm>
              <a:off x="2698" y="2024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2698" y="2296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426" y="238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2925" y="2478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3348038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70" name="Group 122"/>
          <p:cNvGrpSpPr>
            <a:grpSpLocks/>
          </p:cNvGrpSpPr>
          <p:nvPr/>
        </p:nvGrpSpPr>
        <p:grpSpPr bwMode="auto">
          <a:xfrm>
            <a:off x="3419475" y="3141663"/>
            <a:ext cx="2016125" cy="1727200"/>
            <a:chOff x="4014" y="2024"/>
            <a:chExt cx="1270" cy="1088"/>
          </a:xfrm>
        </p:grpSpPr>
        <p:sp>
          <p:nvSpPr>
            <p:cNvPr id="2163" name="Line 115"/>
            <p:cNvSpPr>
              <a:spLocks noChangeShapeType="1"/>
            </p:cNvSpPr>
            <p:nvPr/>
          </p:nvSpPr>
          <p:spPr bwMode="auto">
            <a:xfrm flipV="1">
              <a:off x="5012" y="2387"/>
              <a:ext cx="27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Line 116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182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Line 117"/>
            <p:cNvSpPr>
              <a:spLocks noChangeShapeType="1"/>
            </p:cNvSpPr>
            <p:nvPr/>
          </p:nvSpPr>
          <p:spPr bwMode="auto">
            <a:xfrm flipH="1" flipV="1">
              <a:off x="4014" y="2341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Line 118"/>
            <p:cNvSpPr>
              <a:spLocks noChangeShapeType="1"/>
            </p:cNvSpPr>
            <p:nvPr/>
          </p:nvSpPr>
          <p:spPr bwMode="auto">
            <a:xfrm>
              <a:off x="4694" y="2886"/>
              <a:ext cx="13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Line 119"/>
            <p:cNvSpPr>
              <a:spLocks noChangeShapeType="1"/>
            </p:cNvSpPr>
            <p:nvPr/>
          </p:nvSpPr>
          <p:spPr bwMode="auto">
            <a:xfrm flipV="1">
              <a:off x="4967" y="2024"/>
              <a:ext cx="18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Line 120"/>
            <p:cNvSpPr>
              <a:spLocks noChangeShapeType="1"/>
            </p:cNvSpPr>
            <p:nvPr/>
          </p:nvSpPr>
          <p:spPr bwMode="auto">
            <a:xfrm flipH="1">
              <a:off x="4468" y="2886"/>
              <a:ext cx="136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89" name="Rectangle 141"/>
          <p:cNvSpPr>
            <a:spLocks noChangeArrowheads="1"/>
          </p:cNvSpPr>
          <p:nvPr/>
        </p:nvSpPr>
        <p:spPr bwMode="auto">
          <a:xfrm>
            <a:off x="2411413" y="836613"/>
            <a:ext cx="4973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1"/>
              <a:t>La structure du noyau de l’atome</a:t>
            </a:r>
          </a:p>
        </p:txBody>
      </p:sp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2339975" y="1412875"/>
            <a:ext cx="5064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sz="2000"/>
              <a:t>Le noyau contient deux types de particules:</a:t>
            </a:r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2843213" y="1844675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-les protons chargés positivement</a:t>
            </a:r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2843213" y="2276475"/>
            <a:ext cx="395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-les neutrons électriquement neutres.</a:t>
            </a:r>
          </a:p>
        </p:txBody>
      </p:sp>
      <p:sp>
        <p:nvSpPr>
          <p:cNvPr id="2193" name="Rectangle 145"/>
          <p:cNvSpPr>
            <a:spLocks noChangeArrowheads="1"/>
          </p:cNvSpPr>
          <p:nvPr/>
        </p:nvSpPr>
        <p:spPr bwMode="auto">
          <a:xfrm>
            <a:off x="1763713" y="5084763"/>
            <a:ext cx="537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Les protons chargés de même signe se repoussent</a:t>
            </a:r>
          </a:p>
        </p:txBody>
      </p:sp>
      <p:sp>
        <p:nvSpPr>
          <p:cNvPr id="2194" name="Rectangle 146"/>
          <p:cNvSpPr>
            <a:spLocks noChangeArrowheads="1"/>
          </p:cNvSpPr>
          <p:nvPr/>
        </p:nvSpPr>
        <p:spPr bwMode="auto">
          <a:xfrm>
            <a:off x="1403350" y="5589588"/>
            <a:ext cx="7037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sz="2400" b="1"/>
              <a:t>Comment expliquer alors la stabilité du noyau?</a:t>
            </a:r>
          </a:p>
        </p:txBody>
      </p:sp>
      <p:grpSp>
        <p:nvGrpSpPr>
          <p:cNvPr id="2211" name="Group 163"/>
          <p:cNvGrpSpPr>
            <a:grpSpLocks/>
          </p:cNvGrpSpPr>
          <p:nvPr/>
        </p:nvGrpSpPr>
        <p:grpSpPr bwMode="auto">
          <a:xfrm>
            <a:off x="4643438" y="3429000"/>
            <a:ext cx="431800" cy="431800"/>
            <a:chOff x="4150" y="2251"/>
            <a:chExt cx="272" cy="272"/>
          </a:xfrm>
        </p:grpSpPr>
        <p:sp>
          <p:nvSpPr>
            <p:cNvPr id="2195" name="Oval 147"/>
            <p:cNvSpPr>
              <a:spLocks noChangeArrowheads="1"/>
            </p:cNvSpPr>
            <p:nvPr/>
          </p:nvSpPr>
          <p:spPr bwMode="auto">
            <a:xfrm>
              <a:off x="4150" y="2251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2" name="Group 154"/>
            <p:cNvGrpSpPr>
              <a:grpSpLocks/>
            </p:cNvGrpSpPr>
            <p:nvPr/>
          </p:nvGrpSpPr>
          <p:grpSpPr bwMode="auto">
            <a:xfrm>
              <a:off x="4195" y="2296"/>
              <a:ext cx="182" cy="182"/>
              <a:chOff x="4830" y="1434"/>
              <a:chExt cx="182" cy="182"/>
            </a:xfrm>
          </p:grpSpPr>
          <p:sp>
            <p:nvSpPr>
              <p:cNvPr id="2200" name="Line 152"/>
              <p:cNvSpPr>
                <a:spLocks noChangeShapeType="1"/>
              </p:cNvSpPr>
              <p:nvPr/>
            </p:nvSpPr>
            <p:spPr bwMode="auto">
              <a:xfrm>
                <a:off x="4921" y="1434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1" name="Line 153"/>
              <p:cNvSpPr>
                <a:spLocks noChangeShapeType="1"/>
              </p:cNvSpPr>
              <p:nvPr/>
            </p:nvSpPr>
            <p:spPr bwMode="auto">
              <a:xfrm>
                <a:off x="4830" y="1525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09" name="Group 161"/>
          <p:cNvGrpSpPr>
            <a:grpSpLocks/>
          </p:cNvGrpSpPr>
          <p:nvPr/>
        </p:nvGrpSpPr>
        <p:grpSpPr bwMode="auto">
          <a:xfrm>
            <a:off x="3851275" y="3357563"/>
            <a:ext cx="431800" cy="431800"/>
            <a:chOff x="4921" y="2115"/>
            <a:chExt cx="272" cy="272"/>
          </a:xfrm>
        </p:grpSpPr>
        <p:sp>
          <p:nvSpPr>
            <p:cNvPr id="2197" name="Oval 149"/>
            <p:cNvSpPr>
              <a:spLocks noChangeArrowheads="1"/>
            </p:cNvSpPr>
            <p:nvPr/>
          </p:nvSpPr>
          <p:spPr bwMode="auto">
            <a:xfrm>
              <a:off x="4921" y="2115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3" name="Group 155"/>
            <p:cNvGrpSpPr>
              <a:grpSpLocks/>
            </p:cNvGrpSpPr>
            <p:nvPr/>
          </p:nvGrpSpPr>
          <p:grpSpPr bwMode="auto">
            <a:xfrm>
              <a:off x="4967" y="2160"/>
              <a:ext cx="182" cy="182"/>
              <a:chOff x="4830" y="1434"/>
              <a:chExt cx="182" cy="182"/>
            </a:xfrm>
          </p:grpSpPr>
          <p:sp>
            <p:nvSpPr>
              <p:cNvPr id="2204" name="Line 156"/>
              <p:cNvSpPr>
                <a:spLocks noChangeShapeType="1"/>
              </p:cNvSpPr>
              <p:nvPr/>
            </p:nvSpPr>
            <p:spPr bwMode="auto">
              <a:xfrm>
                <a:off x="4921" y="1434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5" name="Line 157"/>
              <p:cNvSpPr>
                <a:spLocks noChangeShapeType="1"/>
              </p:cNvSpPr>
              <p:nvPr/>
            </p:nvSpPr>
            <p:spPr bwMode="auto">
              <a:xfrm>
                <a:off x="4830" y="1525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0" name="Group 162"/>
          <p:cNvGrpSpPr>
            <a:grpSpLocks/>
          </p:cNvGrpSpPr>
          <p:nvPr/>
        </p:nvGrpSpPr>
        <p:grpSpPr bwMode="auto">
          <a:xfrm>
            <a:off x="4211638" y="4076700"/>
            <a:ext cx="431800" cy="431800"/>
            <a:chOff x="4694" y="2659"/>
            <a:chExt cx="272" cy="272"/>
          </a:xfrm>
        </p:grpSpPr>
        <p:sp>
          <p:nvSpPr>
            <p:cNvPr id="2196" name="Oval 148"/>
            <p:cNvSpPr>
              <a:spLocks noChangeArrowheads="1"/>
            </p:cNvSpPr>
            <p:nvPr/>
          </p:nvSpPr>
          <p:spPr bwMode="auto">
            <a:xfrm>
              <a:off x="4694" y="2659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6" name="Group 158"/>
            <p:cNvGrpSpPr>
              <a:grpSpLocks/>
            </p:cNvGrpSpPr>
            <p:nvPr/>
          </p:nvGrpSpPr>
          <p:grpSpPr bwMode="auto">
            <a:xfrm>
              <a:off x="4740" y="2704"/>
              <a:ext cx="182" cy="182"/>
              <a:chOff x="4830" y="1434"/>
              <a:chExt cx="182" cy="182"/>
            </a:xfrm>
          </p:grpSpPr>
          <p:sp>
            <p:nvSpPr>
              <p:cNvPr id="2207" name="Line 159"/>
              <p:cNvSpPr>
                <a:spLocks noChangeShapeType="1"/>
              </p:cNvSpPr>
              <p:nvPr/>
            </p:nvSpPr>
            <p:spPr bwMode="auto">
              <a:xfrm>
                <a:off x="4921" y="1434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8" name="Line 160"/>
              <p:cNvSpPr>
                <a:spLocks noChangeShapeType="1"/>
              </p:cNvSpPr>
              <p:nvPr/>
            </p:nvSpPr>
            <p:spPr bwMode="auto">
              <a:xfrm>
                <a:off x="4830" y="1525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213" name="AutoShape 165"/>
          <p:cNvSpPr>
            <a:spLocks noChangeArrowheads="1"/>
          </p:cNvSpPr>
          <p:nvPr/>
        </p:nvSpPr>
        <p:spPr bwMode="auto">
          <a:xfrm>
            <a:off x="7667625" y="6237288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1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501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1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1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1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1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1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1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61111E-6 -0.00023 C 0.00226 -0.00116 0.00504 -0.00069 0.00747 -0.00208 C 0.00921 -0.00254 0.00938 -0.00486 0.01111 -0.00579 C 0.0132 -0.00671 0.01546 -0.00625 0.01754 -0.00671 C 0.01893 -0.0081 0.01997 -0.00949 0.02136 -0.01042 C 0.0224 -0.01111 0.02431 -0.01088 0.02518 -0.0118 C 0.02605 -0.01273 0.02587 -0.01412 0.02639 -0.01551 C 0.02917 -0.02037 0.0323 -0.02106 0.03785 -0.02292 C 0.04236 -0.0294 0.05035 -0.0294 0.05834 -0.03032 C 0.06546 -0.03217 0.06615 -0.0375 0.07101 -0.0419 " pathEditMode="relative" rAng="0" ptsTypes="fffffffffA">
                                      <p:cBhvr>
                                        <p:cTn id="35" dur="20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21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77778E-6 -7.40741E-6 C 0.00105 0.01203 0.00105 0.01967 0.00591 0.02939 C 0.00452 0.04259 0.00261 0.05185 -0.00295 0.06272 C -0.00191 0.06666 -0.00104 0.0706 -2.77778E-6 0.07453 C 0.00053 0.07685 0.00278 0.078 0.00296 0.08032 C 0.00382 0.08935 0.00296 0.0986 0.00296 0.10786 " pathEditMode="relative" ptsTypes="fffffA">
                                      <p:cBhvr>
                                        <p:cTn id="37" dur="2000" fill="hold"/>
                                        <p:tgtEl>
                                          <p:spTgt spid="2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77778E-6 7.03704E-6 C -0.01076 0.0051 -0.01354 0.00232 -0.025 7.03704E-6 C -0.02986 -0.00208 -0.0335 -0.00555 -0.03819 -0.00786 C -0.04618 -0.00416 -0.05364 -0.00323 -0.0618 -0.00578 C -0.06753 -0.0111 -0.07517 -0.01758 -0.08229 -0.01758 " pathEditMode="relative" ptsTypes="ffffA">
                                      <p:cBhvr>
                                        <p:cTn id="39" dur="20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1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1502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9" grpId="0"/>
      <p:bldP spid="2190" grpId="0"/>
      <p:bldP spid="2191" grpId="0"/>
      <p:bldP spid="2192" grpId="0"/>
      <p:bldP spid="2193" grpId="0"/>
      <p:bldP spid="2194" grpId="0"/>
      <p:bldP spid="22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003800" y="4437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endParaRPr lang="en-US"/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3851275" y="3213100"/>
            <a:ext cx="1223963" cy="1152525"/>
            <a:chOff x="2426" y="2024"/>
            <a:chExt cx="771" cy="726"/>
          </a:xfrm>
        </p:grpSpPr>
        <p:sp>
          <p:nvSpPr>
            <p:cNvPr id="20484" name="Oval 4"/>
            <p:cNvSpPr>
              <a:spLocks noChangeArrowheads="1"/>
            </p:cNvSpPr>
            <p:nvPr/>
          </p:nvSpPr>
          <p:spPr bwMode="auto">
            <a:xfrm>
              <a:off x="2698" y="2024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5" name="Oval 5"/>
            <p:cNvSpPr>
              <a:spLocks noChangeArrowheads="1"/>
            </p:cNvSpPr>
            <p:nvPr/>
          </p:nvSpPr>
          <p:spPr bwMode="auto">
            <a:xfrm>
              <a:off x="2698" y="2296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Oval 6"/>
            <p:cNvSpPr>
              <a:spLocks noChangeArrowheads="1"/>
            </p:cNvSpPr>
            <p:nvPr/>
          </p:nvSpPr>
          <p:spPr bwMode="auto">
            <a:xfrm>
              <a:off x="2426" y="238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Oval 7"/>
            <p:cNvSpPr>
              <a:spLocks noChangeArrowheads="1"/>
            </p:cNvSpPr>
            <p:nvPr/>
          </p:nvSpPr>
          <p:spPr bwMode="auto">
            <a:xfrm>
              <a:off x="2925" y="2478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3348038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2411413" y="836613"/>
            <a:ext cx="4973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1"/>
              <a:t>La structure du noyau de l’atome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2339975" y="141287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endParaRPr lang="en-US" sz="2000"/>
          </a:p>
        </p:txBody>
      </p:sp>
      <p:grpSp>
        <p:nvGrpSpPr>
          <p:cNvPr id="20502" name="Group 22"/>
          <p:cNvGrpSpPr>
            <a:grpSpLocks/>
          </p:cNvGrpSpPr>
          <p:nvPr/>
        </p:nvGrpSpPr>
        <p:grpSpPr bwMode="auto">
          <a:xfrm>
            <a:off x="5364163" y="3068638"/>
            <a:ext cx="431800" cy="431800"/>
            <a:chOff x="4150" y="2251"/>
            <a:chExt cx="272" cy="272"/>
          </a:xfrm>
        </p:grpSpPr>
        <p:sp>
          <p:nvSpPr>
            <p:cNvPr id="20503" name="Oval 23"/>
            <p:cNvSpPr>
              <a:spLocks noChangeArrowheads="1"/>
            </p:cNvSpPr>
            <p:nvPr/>
          </p:nvSpPr>
          <p:spPr bwMode="auto">
            <a:xfrm>
              <a:off x="4150" y="2251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4" name="Group 24"/>
            <p:cNvGrpSpPr>
              <a:grpSpLocks/>
            </p:cNvGrpSpPr>
            <p:nvPr/>
          </p:nvGrpSpPr>
          <p:grpSpPr bwMode="auto">
            <a:xfrm>
              <a:off x="4195" y="2296"/>
              <a:ext cx="182" cy="182"/>
              <a:chOff x="4830" y="1434"/>
              <a:chExt cx="182" cy="182"/>
            </a:xfrm>
          </p:grpSpPr>
          <p:sp>
            <p:nvSpPr>
              <p:cNvPr id="20505" name="Line 25"/>
              <p:cNvSpPr>
                <a:spLocks noChangeShapeType="1"/>
              </p:cNvSpPr>
              <p:nvPr/>
            </p:nvSpPr>
            <p:spPr bwMode="auto">
              <a:xfrm>
                <a:off x="4921" y="1434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Line 26"/>
              <p:cNvSpPr>
                <a:spLocks noChangeShapeType="1"/>
              </p:cNvSpPr>
              <p:nvPr/>
            </p:nvSpPr>
            <p:spPr bwMode="auto">
              <a:xfrm>
                <a:off x="4830" y="1525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507" name="Group 27"/>
          <p:cNvGrpSpPr>
            <a:grpSpLocks/>
          </p:cNvGrpSpPr>
          <p:nvPr/>
        </p:nvGrpSpPr>
        <p:grpSpPr bwMode="auto">
          <a:xfrm>
            <a:off x="2916238" y="3141663"/>
            <a:ext cx="431800" cy="431800"/>
            <a:chOff x="4921" y="2115"/>
            <a:chExt cx="272" cy="272"/>
          </a:xfrm>
        </p:grpSpPr>
        <p:sp>
          <p:nvSpPr>
            <p:cNvPr id="20508" name="Oval 28"/>
            <p:cNvSpPr>
              <a:spLocks noChangeArrowheads="1"/>
            </p:cNvSpPr>
            <p:nvPr/>
          </p:nvSpPr>
          <p:spPr bwMode="auto">
            <a:xfrm>
              <a:off x="4921" y="2115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9" name="Group 29"/>
            <p:cNvGrpSpPr>
              <a:grpSpLocks/>
            </p:cNvGrpSpPr>
            <p:nvPr/>
          </p:nvGrpSpPr>
          <p:grpSpPr bwMode="auto">
            <a:xfrm>
              <a:off x="4967" y="2160"/>
              <a:ext cx="182" cy="182"/>
              <a:chOff x="4830" y="1434"/>
              <a:chExt cx="182" cy="182"/>
            </a:xfrm>
          </p:grpSpPr>
          <p:sp>
            <p:nvSpPr>
              <p:cNvPr id="20510" name="Line 30"/>
              <p:cNvSpPr>
                <a:spLocks noChangeShapeType="1"/>
              </p:cNvSpPr>
              <p:nvPr/>
            </p:nvSpPr>
            <p:spPr bwMode="auto">
              <a:xfrm>
                <a:off x="4921" y="1434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1" name="Line 31"/>
              <p:cNvSpPr>
                <a:spLocks noChangeShapeType="1"/>
              </p:cNvSpPr>
              <p:nvPr/>
            </p:nvSpPr>
            <p:spPr bwMode="auto">
              <a:xfrm>
                <a:off x="4830" y="1525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512" name="Group 32"/>
          <p:cNvGrpSpPr>
            <a:grpSpLocks/>
          </p:cNvGrpSpPr>
          <p:nvPr/>
        </p:nvGrpSpPr>
        <p:grpSpPr bwMode="auto">
          <a:xfrm>
            <a:off x="4211638" y="5084763"/>
            <a:ext cx="431800" cy="431800"/>
            <a:chOff x="4694" y="2659"/>
            <a:chExt cx="272" cy="272"/>
          </a:xfrm>
        </p:grpSpPr>
        <p:sp>
          <p:nvSpPr>
            <p:cNvPr id="20513" name="Oval 33"/>
            <p:cNvSpPr>
              <a:spLocks noChangeArrowheads="1"/>
            </p:cNvSpPr>
            <p:nvPr/>
          </p:nvSpPr>
          <p:spPr bwMode="auto">
            <a:xfrm>
              <a:off x="4694" y="2659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4" name="Group 34"/>
            <p:cNvGrpSpPr>
              <a:grpSpLocks/>
            </p:cNvGrpSpPr>
            <p:nvPr/>
          </p:nvGrpSpPr>
          <p:grpSpPr bwMode="auto">
            <a:xfrm>
              <a:off x="4740" y="2704"/>
              <a:ext cx="182" cy="182"/>
              <a:chOff x="4830" y="1434"/>
              <a:chExt cx="182" cy="182"/>
            </a:xfrm>
          </p:grpSpPr>
          <p:sp>
            <p:nvSpPr>
              <p:cNvPr id="20515" name="Line 35"/>
              <p:cNvSpPr>
                <a:spLocks noChangeShapeType="1"/>
              </p:cNvSpPr>
              <p:nvPr/>
            </p:nvSpPr>
            <p:spPr bwMode="auto">
              <a:xfrm>
                <a:off x="4921" y="1434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6" name="Line 36"/>
              <p:cNvSpPr>
                <a:spLocks noChangeShapeType="1"/>
              </p:cNvSpPr>
              <p:nvPr/>
            </p:nvSpPr>
            <p:spPr bwMode="auto">
              <a:xfrm>
                <a:off x="4830" y="1525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611188" y="1484313"/>
            <a:ext cx="824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/>
              <a:t>Les nucléons (protons et neutrons) sont fortement liés les uns aux autres </a:t>
            </a:r>
          </a:p>
          <a:p>
            <a:r>
              <a:rPr lang="fr-FR" b="1"/>
              <a:t>par une interaction dite « nucléaire » ou « forte ».</a:t>
            </a:r>
          </a:p>
        </p:txBody>
      </p:sp>
      <p:grpSp>
        <p:nvGrpSpPr>
          <p:cNvPr id="20518" name="Group 38"/>
          <p:cNvGrpSpPr>
            <a:grpSpLocks/>
          </p:cNvGrpSpPr>
          <p:nvPr/>
        </p:nvGrpSpPr>
        <p:grpSpPr bwMode="auto">
          <a:xfrm>
            <a:off x="3851275" y="3213100"/>
            <a:ext cx="1223963" cy="1295400"/>
            <a:chOff x="2880" y="799"/>
            <a:chExt cx="771" cy="816"/>
          </a:xfrm>
        </p:grpSpPr>
        <p:sp>
          <p:nvSpPr>
            <p:cNvPr id="20519" name="AutoShape 39"/>
            <p:cNvSpPr>
              <a:spLocks noChangeArrowheads="1"/>
            </p:cNvSpPr>
            <p:nvPr/>
          </p:nvSpPr>
          <p:spPr bwMode="auto">
            <a:xfrm rot="5436732" flipV="1">
              <a:off x="3142" y="901"/>
              <a:ext cx="247" cy="136"/>
            </a:xfrm>
            <a:prstGeom prst="rightArrow">
              <a:avLst>
                <a:gd name="adj1" fmla="val 50000"/>
                <a:gd name="adj2" fmla="val 45404"/>
              </a:avLst>
            </a:prstGeom>
            <a:solidFill>
              <a:srgbClr val="0D109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AutoShape 40"/>
            <p:cNvSpPr>
              <a:spLocks noChangeArrowheads="1"/>
            </p:cNvSpPr>
            <p:nvPr/>
          </p:nvSpPr>
          <p:spPr bwMode="auto">
            <a:xfrm rot="16200000">
              <a:off x="3154" y="843"/>
              <a:ext cx="226" cy="137"/>
            </a:xfrm>
            <a:prstGeom prst="rightArrow">
              <a:avLst>
                <a:gd name="adj1" fmla="val 50000"/>
                <a:gd name="adj2" fmla="val 41241"/>
              </a:avLst>
            </a:prstGeom>
            <a:solidFill>
              <a:srgbClr val="0D109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1" name="AutoShape 41"/>
            <p:cNvSpPr>
              <a:spLocks noChangeArrowheads="1"/>
            </p:cNvSpPr>
            <p:nvPr/>
          </p:nvSpPr>
          <p:spPr bwMode="auto">
            <a:xfrm rot="1633167">
              <a:off x="2971" y="981"/>
              <a:ext cx="226" cy="137"/>
            </a:xfrm>
            <a:prstGeom prst="rightArrow">
              <a:avLst>
                <a:gd name="adj1" fmla="val 50000"/>
                <a:gd name="adj2" fmla="val 41241"/>
              </a:avLst>
            </a:prstGeom>
            <a:solidFill>
              <a:srgbClr val="0D109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2" name="Group 42"/>
            <p:cNvGrpSpPr>
              <a:grpSpLocks/>
            </p:cNvGrpSpPr>
            <p:nvPr/>
          </p:nvGrpSpPr>
          <p:grpSpPr bwMode="auto">
            <a:xfrm>
              <a:off x="3334" y="981"/>
              <a:ext cx="317" cy="183"/>
              <a:chOff x="3288" y="1071"/>
              <a:chExt cx="317" cy="183"/>
            </a:xfrm>
          </p:grpSpPr>
          <p:sp>
            <p:nvSpPr>
              <p:cNvPr id="20523" name="AutoShape 43"/>
              <p:cNvSpPr>
                <a:spLocks noChangeArrowheads="1"/>
              </p:cNvSpPr>
              <p:nvPr/>
            </p:nvSpPr>
            <p:spPr bwMode="auto">
              <a:xfrm rot="-1883416">
                <a:off x="3379" y="107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4" name="AutoShape 44"/>
              <p:cNvSpPr>
                <a:spLocks noChangeArrowheads="1"/>
              </p:cNvSpPr>
              <p:nvPr/>
            </p:nvSpPr>
            <p:spPr bwMode="auto">
              <a:xfrm rot="8815503">
                <a:off x="3288" y="1117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25" name="AutoShape 45"/>
            <p:cNvSpPr>
              <a:spLocks noChangeArrowheads="1"/>
            </p:cNvSpPr>
            <p:nvPr/>
          </p:nvSpPr>
          <p:spPr bwMode="auto">
            <a:xfrm rot="12486855">
              <a:off x="2880" y="935"/>
              <a:ext cx="226" cy="137"/>
            </a:xfrm>
            <a:prstGeom prst="rightArrow">
              <a:avLst>
                <a:gd name="adj1" fmla="val 50000"/>
                <a:gd name="adj2" fmla="val 41241"/>
              </a:avLst>
            </a:prstGeom>
            <a:solidFill>
              <a:srgbClr val="0D109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6" name="Group 46"/>
            <p:cNvGrpSpPr>
              <a:grpSpLocks/>
            </p:cNvGrpSpPr>
            <p:nvPr/>
          </p:nvGrpSpPr>
          <p:grpSpPr bwMode="auto">
            <a:xfrm rot="4722121">
              <a:off x="3312" y="1274"/>
              <a:ext cx="317" cy="183"/>
              <a:chOff x="3288" y="1071"/>
              <a:chExt cx="317" cy="183"/>
            </a:xfrm>
          </p:grpSpPr>
          <p:sp>
            <p:nvSpPr>
              <p:cNvPr id="20527" name="AutoShape 47"/>
              <p:cNvSpPr>
                <a:spLocks noChangeArrowheads="1"/>
              </p:cNvSpPr>
              <p:nvPr/>
            </p:nvSpPr>
            <p:spPr bwMode="auto">
              <a:xfrm rot="-1883416">
                <a:off x="3379" y="107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8" name="AutoShape 48"/>
              <p:cNvSpPr>
                <a:spLocks noChangeArrowheads="1"/>
              </p:cNvSpPr>
              <p:nvPr/>
            </p:nvSpPr>
            <p:spPr bwMode="auto">
              <a:xfrm rot="8815503">
                <a:off x="3288" y="1117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9" name="Group 49"/>
            <p:cNvGrpSpPr>
              <a:grpSpLocks/>
            </p:cNvGrpSpPr>
            <p:nvPr/>
          </p:nvGrpSpPr>
          <p:grpSpPr bwMode="auto">
            <a:xfrm>
              <a:off x="2880" y="1207"/>
              <a:ext cx="317" cy="183"/>
              <a:chOff x="3288" y="1071"/>
              <a:chExt cx="317" cy="183"/>
            </a:xfrm>
          </p:grpSpPr>
          <p:sp>
            <p:nvSpPr>
              <p:cNvPr id="20530" name="AutoShape 50"/>
              <p:cNvSpPr>
                <a:spLocks noChangeArrowheads="1"/>
              </p:cNvSpPr>
              <p:nvPr/>
            </p:nvSpPr>
            <p:spPr bwMode="auto">
              <a:xfrm rot="-1883416">
                <a:off x="3379" y="107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1" name="AutoShape 51"/>
              <p:cNvSpPr>
                <a:spLocks noChangeArrowheads="1"/>
              </p:cNvSpPr>
              <p:nvPr/>
            </p:nvSpPr>
            <p:spPr bwMode="auto">
              <a:xfrm rot="8815503">
                <a:off x="3288" y="1117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2" name="Group 52"/>
            <p:cNvGrpSpPr>
              <a:grpSpLocks/>
            </p:cNvGrpSpPr>
            <p:nvPr/>
          </p:nvGrpSpPr>
          <p:grpSpPr bwMode="auto">
            <a:xfrm rot="-3320706">
              <a:off x="3085" y="1365"/>
              <a:ext cx="317" cy="183"/>
              <a:chOff x="3288" y="1071"/>
              <a:chExt cx="317" cy="183"/>
            </a:xfrm>
          </p:grpSpPr>
          <p:sp>
            <p:nvSpPr>
              <p:cNvPr id="20533" name="AutoShape 53"/>
              <p:cNvSpPr>
                <a:spLocks noChangeArrowheads="1"/>
              </p:cNvSpPr>
              <p:nvPr/>
            </p:nvSpPr>
            <p:spPr bwMode="auto">
              <a:xfrm rot="-1883416">
                <a:off x="3379" y="107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4" name="AutoShape 54"/>
              <p:cNvSpPr>
                <a:spLocks noChangeArrowheads="1"/>
              </p:cNvSpPr>
              <p:nvPr/>
            </p:nvSpPr>
            <p:spPr bwMode="auto">
              <a:xfrm rot="8815503">
                <a:off x="3288" y="1117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971550" y="5589588"/>
            <a:ext cx="7683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/>
            <a:r>
              <a:rPr lang="fr-FR" sz="2400" b="1"/>
              <a:t>Le noyau est stable car la répulsion électrostatique </a:t>
            </a:r>
          </a:p>
          <a:p>
            <a:pPr algn="just"/>
            <a:r>
              <a:rPr lang="fr-FR" sz="2400" b="1"/>
              <a:t>est négligeable devant l’interaction forte</a:t>
            </a:r>
          </a:p>
        </p:txBody>
      </p:sp>
      <p:sp>
        <p:nvSpPr>
          <p:cNvPr id="20536" name="AutoShape 56"/>
          <p:cNvSpPr>
            <a:spLocks noChangeArrowheads="1"/>
          </p:cNvSpPr>
          <p:nvPr/>
        </p:nvSpPr>
        <p:spPr bwMode="auto">
          <a:xfrm>
            <a:off x="7740650" y="6308725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501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501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7.22222E-6 -2.59259E-6 C -0.00503 0.00972 -0.00815 0.00625 -0.01614 0.01157 C -0.02013 0.01412 -0.02795 0.01944 -0.02795 0.01944 C -0.0342 0.02801 -0.03593 0.0243 -0.04253 0.0294 C -0.05034 0.03541 -0.05347 0.04051 -0.0618 0.04305 C -0.06857 0.0493 -0.06458 0.04629 -0.07499 0.05092 C -0.07986 0.05301 -0.07933 0.05069 -0.07933 0.05486 " pathEditMode="relative" ptsTypes="ffffffA">
                                      <p:cBhvr>
                                        <p:cTn id="15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72222E-6 -3.33333E-6 C 0.01094 0.00278 0.02136 0.00602 0.03247 0.00811 C 0.04428 0.01227 0.05573 0.01783 0.06771 0.0213 C 0.07605 0.02755 0.08733 0.03218 0.09705 0.03588 C 0.10174 0.03773 0.10556 0.0419 0.11025 0.03936 " pathEditMode="relative" rAng="0" ptsTypes="ffffA">
                                      <p:cBhvr>
                                        <p:cTn id="17" dur="2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2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66667E-6 1.11111E-6 C 0.00261 -0.00926 0.00434 -0.0088 -1.66667E-6 -0.0176 C -0.00052 -0.03727 -0.00052 -0.05672 -0.00139 -0.07639 C -0.00156 -0.07917 -0.00295 -0.08149 -0.00295 -0.08426 C -0.00295 -0.10625 0.00295 -0.12524 0.00295 -0.147 " pathEditMode="relative" ptsTypes="ffffA">
                                      <p:cBhvr>
                                        <p:cTn id="19" dur="20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501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9002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6" grpId="0"/>
      <p:bldP spid="20517" grpId="0"/>
      <p:bldP spid="20535" grpId="0"/>
      <p:bldP spid="205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323850" y="5805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971550" y="836613"/>
            <a:ext cx="7100888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fr-FR" sz="2400" b="1"/>
              <a:t>Pourquoi tous les nucléons de l’Univers ne se </a:t>
            </a:r>
          </a:p>
          <a:p>
            <a:pPr algn="ctr">
              <a:spcBef>
                <a:spcPct val="30000"/>
              </a:spcBef>
            </a:pPr>
            <a:r>
              <a:rPr lang="fr-FR" sz="2400" b="1"/>
              <a:t>regroupent-ils pas pour former un seul édifice?</a:t>
            </a:r>
            <a:r>
              <a:rPr lang="fr-FR"/>
              <a:t> </a:t>
            </a:r>
          </a:p>
        </p:txBody>
      </p:sp>
      <p:grpSp>
        <p:nvGrpSpPr>
          <p:cNvPr id="8236" name="Group 44"/>
          <p:cNvGrpSpPr>
            <a:grpSpLocks/>
          </p:cNvGrpSpPr>
          <p:nvPr/>
        </p:nvGrpSpPr>
        <p:grpSpPr bwMode="auto">
          <a:xfrm rot="10664933">
            <a:off x="2411413" y="3500438"/>
            <a:ext cx="1223962" cy="1295400"/>
            <a:chOff x="1701" y="2659"/>
            <a:chExt cx="771" cy="816"/>
          </a:xfrm>
        </p:grpSpPr>
        <p:sp>
          <p:nvSpPr>
            <p:cNvPr id="8237" name="Oval 45"/>
            <p:cNvSpPr>
              <a:spLocks noChangeArrowheads="1"/>
            </p:cNvSpPr>
            <p:nvPr/>
          </p:nvSpPr>
          <p:spPr bwMode="auto">
            <a:xfrm>
              <a:off x="1973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Oval 46"/>
            <p:cNvSpPr>
              <a:spLocks noChangeArrowheads="1"/>
            </p:cNvSpPr>
            <p:nvPr/>
          </p:nvSpPr>
          <p:spPr bwMode="auto">
            <a:xfrm>
              <a:off x="1973" y="293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Oval 47"/>
            <p:cNvSpPr>
              <a:spLocks noChangeArrowheads="1"/>
            </p:cNvSpPr>
            <p:nvPr/>
          </p:nvSpPr>
          <p:spPr bwMode="auto">
            <a:xfrm>
              <a:off x="2200" y="2795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0" name="Oval 48"/>
            <p:cNvSpPr>
              <a:spLocks noChangeArrowheads="1"/>
            </p:cNvSpPr>
            <p:nvPr/>
          </p:nvSpPr>
          <p:spPr bwMode="auto">
            <a:xfrm>
              <a:off x="1701" y="2750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Oval 49"/>
            <p:cNvSpPr>
              <a:spLocks noChangeArrowheads="1"/>
            </p:cNvSpPr>
            <p:nvPr/>
          </p:nvSpPr>
          <p:spPr bwMode="auto">
            <a:xfrm>
              <a:off x="1701" y="302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Oval 50"/>
            <p:cNvSpPr>
              <a:spLocks noChangeArrowheads="1"/>
            </p:cNvSpPr>
            <p:nvPr/>
          </p:nvSpPr>
          <p:spPr bwMode="auto">
            <a:xfrm>
              <a:off x="2200" y="3113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auto">
            <a:xfrm>
              <a:off x="1927" y="3203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Line 52"/>
            <p:cNvSpPr>
              <a:spLocks noChangeShapeType="1"/>
            </p:cNvSpPr>
            <p:nvPr/>
          </p:nvSpPr>
          <p:spPr bwMode="auto">
            <a:xfrm>
              <a:off x="2336" y="2840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Line 53"/>
            <p:cNvSpPr>
              <a:spLocks noChangeShapeType="1"/>
            </p:cNvSpPr>
            <p:nvPr/>
          </p:nvSpPr>
          <p:spPr bwMode="auto">
            <a:xfrm>
              <a:off x="2245" y="2931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Line 54"/>
            <p:cNvSpPr>
              <a:spLocks noChangeShapeType="1"/>
            </p:cNvSpPr>
            <p:nvPr/>
          </p:nvSpPr>
          <p:spPr bwMode="auto">
            <a:xfrm>
              <a:off x="1746" y="2886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Line 55"/>
            <p:cNvSpPr>
              <a:spLocks noChangeShapeType="1"/>
            </p:cNvSpPr>
            <p:nvPr/>
          </p:nvSpPr>
          <p:spPr bwMode="auto">
            <a:xfrm>
              <a:off x="1973" y="3339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Line 56"/>
            <p:cNvSpPr>
              <a:spLocks noChangeShapeType="1"/>
            </p:cNvSpPr>
            <p:nvPr/>
          </p:nvSpPr>
          <p:spPr bwMode="auto">
            <a:xfrm flipH="1">
              <a:off x="1837" y="2795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Line 57"/>
            <p:cNvSpPr>
              <a:spLocks noChangeShapeType="1"/>
            </p:cNvSpPr>
            <p:nvPr/>
          </p:nvSpPr>
          <p:spPr bwMode="auto">
            <a:xfrm>
              <a:off x="2064" y="3249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0" name="Group 58"/>
          <p:cNvGrpSpPr>
            <a:grpSpLocks/>
          </p:cNvGrpSpPr>
          <p:nvPr/>
        </p:nvGrpSpPr>
        <p:grpSpPr bwMode="auto">
          <a:xfrm>
            <a:off x="3132138" y="2636838"/>
            <a:ext cx="1223962" cy="1295400"/>
            <a:chOff x="1701" y="2659"/>
            <a:chExt cx="771" cy="816"/>
          </a:xfrm>
        </p:grpSpPr>
        <p:sp>
          <p:nvSpPr>
            <p:cNvPr id="8251" name="Oval 59"/>
            <p:cNvSpPr>
              <a:spLocks noChangeArrowheads="1"/>
            </p:cNvSpPr>
            <p:nvPr/>
          </p:nvSpPr>
          <p:spPr bwMode="auto">
            <a:xfrm>
              <a:off x="1973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2" name="Oval 60"/>
            <p:cNvSpPr>
              <a:spLocks noChangeArrowheads="1"/>
            </p:cNvSpPr>
            <p:nvPr/>
          </p:nvSpPr>
          <p:spPr bwMode="auto">
            <a:xfrm>
              <a:off x="1973" y="293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3" name="Oval 61"/>
            <p:cNvSpPr>
              <a:spLocks noChangeArrowheads="1"/>
            </p:cNvSpPr>
            <p:nvPr/>
          </p:nvSpPr>
          <p:spPr bwMode="auto">
            <a:xfrm>
              <a:off x="2200" y="2795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4" name="Oval 62"/>
            <p:cNvSpPr>
              <a:spLocks noChangeArrowheads="1"/>
            </p:cNvSpPr>
            <p:nvPr/>
          </p:nvSpPr>
          <p:spPr bwMode="auto">
            <a:xfrm>
              <a:off x="1701" y="2750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auto">
            <a:xfrm>
              <a:off x="1701" y="302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Oval 64"/>
            <p:cNvSpPr>
              <a:spLocks noChangeArrowheads="1"/>
            </p:cNvSpPr>
            <p:nvPr/>
          </p:nvSpPr>
          <p:spPr bwMode="auto">
            <a:xfrm>
              <a:off x="2200" y="3113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Oval 65"/>
            <p:cNvSpPr>
              <a:spLocks noChangeArrowheads="1"/>
            </p:cNvSpPr>
            <p:nvPr/>
          </p:nvSpPr>
          <p:spPr bwMode="auto">
            <a:xfrm>
              <a:off x="1927" y="3203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>
              <a:off x="2336" y="2840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9" name="Line 67"/>
            <p:cNvSpPr>
              <a:spLocks noChangeShapeType="1"/>
            </p:cNvSpPr>
            <p:nvPr/>
          </p:nvSpPr>
          <p:spPr bwMode="auto">
            <a:xfrm>
              <a:off x="2245" y="2931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Line 68"/>
            <p:cNvSpPr>
              <a:spLocks noChangeShapeType="1"/>
            </p:cNvSpPr>
            <p:nvPr/>
          </p:nvSpPr>
          <p:spPr bwMode="auto">
            <a:xfrm>
              <a:off x="1746" y="2886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Line 69"/>
            <p:cNvSpPr>
              <a:spLocks noChangeShapeType="1"/>
            </p:cNvSpPr>
            <p:nvPr/>
          </p:nvSpPr>
          <p:spPr bwMode="auto">
            <a:xfrm>
              <a:off x="1973" y="3339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2" name="Line 70"/>
            <p:cNvSpPr>
              <a:spLocks noChangeShapeType="1"/>
            </p:cNvSpPr>
            <p:nvPr/>
          </p:nvSpPr>
          <p:spPr bwMode="auto">
            <a:xfrm flipH="1">
              <a:off x="1837" y="2795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3" name="Line 71"/>
            <p:cNvSpPr>
              <a:spLocks noChangeShapeType="1"/>
            </p:cNvSpPr>
            <p:nvPr/>
          </p:nvSpPr>
          <p:spPr bwMode="auto">
            <a:xfrm>
              <a:off x="2064" y="3249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92" name="Group 100"/>
          <p:cNvGrpSpPr>
            <a:grpSpLocks/>
          </p:cNvGrpSpPr>
          <p:nvPr/>
        </p:nvGrpSpPr>
        <p:grpSpPr bwMode="auto">
          <a:xfrm rot="8334110">
            <a:off x="4356100" y="2565400"/>
            <a:ext cx="1223963" cy="1295400"/>
            <a:chOff x="1701" y="2659"/>
            <a:chExt cx="771" cy="816"/>
          </a:xfrm>
        </p:grpSpPr>
        <p:sp>
          <p:nvSpPr>
            <p:cNvPr id="8293" name="Oval 101"/>
            <p:cNvSpPr>
              <a:spLocks noChangeArrowheads="1"/>
            </p:cNvSpPr>
            <p:nvPr/>
          </p:nvSpPr>
          <p:spPr bwMode="auto">
            <a:xfrm>
              <a:off x="1973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4" name="Oval 102"/>
            <p:cNvSpPr>
              <a:spLocks noChangeArrowheads="1"/>
            </p:cNvSpPr>
            <p:nvPr/>
          </p:nvSpPr>
          <p:spPr bwMode="auto">
            <a:xfrm>
              <a:off x="1973" y="293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" name="Oval 103"/>
            <p:cNvSpPr>
              <a:spLocks noChangeArrowheads="1"/>
            </p:cNvSpPr>
            <p:nvPr/>
          </p:nvSpPr>
          <p:spPr bwMode="auto">
            <a:xfrm>
              <a:off x="2200" y="2795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" name="Oval 104"/>
            <p:cNvSpPr>
              <a:spLocks noChangeArrowheads="1"/>
            </p:cNvSpPr>
            <p:nvPr/>
          </p:nvSpPr>
          <p:spPr bwMode="auto">
            <a:xfrm>
              <a:off x="1701" y="2750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" name="Oval 105"/>
            <p:cNvSpPr>
              <a:spLocks noChangeArrowheads="1"/>
            </p:cNvSpPr>
            <p:nvPr/>
          </p:nvSpPr>
          <p:spPr bwMode="auto">
            <a:xfrm>
              <a:off x="1701" y="302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" name="Oval 106"/>
            <p:cNvSpPr>
              <a:spLocks noChangeArrowheads="1"/>
            </p:cNvSpPr>
            <p:nvPr/>
          </p:nvSpPr>
          <p:spPr bwMode="auto">
            <a:xfrm>
              <a:off x="2200" y="3113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" name="Oval 107"/>
            <p:cNvSpPr>
              <a:spLocks noChangeArrowheads="1"/>
            </p:cNvSpPr>
            <p:nvPr/>
          </p:nvSpPr>
          <p:spPr bwMode="auto">
            <a:xfrm>
              <a:off x="1927" y="3203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" name="Line 108"/>
            <p:cNvSpPr>
              <a:spLocks noChangeShapeType="1"/>
            </p:cNvSpPr>
            <p:nvPr/>
          </p:nvSpPr>
          <p:spPr bwMode="auto">
            <a:xfrm>
              <a:off x="2336" y="2840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1" name="Line 109"/>
            <p:cNvSpPr>
              <a:spLocks noChangeShapeType="1"/>
            </p:cNvSpPr>
            <p:nvPr/>
          </p:nvSpPr>
          <p:spPr bwMode="auto">
            <a:xfrm>
              <a:off x="2245" y="2931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>
              <a:off x="1746" y="2886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3" name="Line 111"/>
            <p:cNvSpPr>
              <a:spLocks noChangeShapeType="1"/>
            </p:cNvSpPr>
            <p:nvPr/>
          </p:nvSpPr>
          <p:spPr bwMode="auto">
            <a:xfrm>
              <a:off x="1973" y="3339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4" name="Line 112"/>
            <p:cNvSpPr>
              <a:spLocks noChangeShapeType="1"/>
            </p:cNvSpPr>
            <p:nvPr/>
          </p:nvSpPr>
          <p:spPr bwMode="auto">
            <a:xfrm flipH="1">
              <a:off x="1837" y="2795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5" name="Line 113"/>
            <p:cNvSpPr>
              <a:spLocks noChangeShapeType="1"/>
            </p:cNvSpPr>
            <p:nvPr/>
          </p:nvSpPr>
          <p:spPr bwMode="auto">
            <a:xfrm>
              <a:off x="2064" y="3249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24" name="Group 132"/>
          <p:cNvGrpSpPr>
            <a:grpSpLocks/>
          </p:cNvGrpSpPr>
          <p:nvPr/>
        </p:nvGrpSpPr>
        <p:grpSpPr bwMode="auto">
          <a:xfrm>
            <a:off x="755650" y="1989138"/>
            <a:ext cx="1584325" cy="1512887"/>
            <a:chOff x="3787" y="1434"/>
            <a:chExt cx="817" cy="817"/>
          </a:xfrm>
        </p:grpSpPr>
        <p:sp>
          <p:nvSpPr>
            <p:cNvPr id="8306" name="Oval 114"/>
            <p:cNvSpPr>
              <a:spLocks noChangeArrowheads="1"/>
            </p:cNvSpPr>
            <p:nvPr/>
          </p:nvSpPr>
          <p:spPr bwMode="auto">
            <a:xfrm>
              <a:off x="3787" y="1434"/>
              <a:ext cx="817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7" name="Group 115"/>
            <p:cNvGrpSpPr>
              <a:grpSpLocks/>
            </p:cNvGrpSpPr>
            <p:nvPr/>
          </p:nvGrpSpPr>
          <p:grpSpPr bwMode="auto">
            <a:xfrm>
              <a:off x="3833" y="1434"/>
              <a:ext cx="726" cy="817"/>
              <a:chOff x="2880" y="799"/>
              <a:chExt cx="771" cy="816"/>
            </a:xfrm>
          </p:grpSpPr>
          <p:sp>
            <p:nvSpPr>
              <p:cNvPr id="8308" name="AutoShape 116"/>
              <p:cNvSpPr>
                <a:spLocks noChangeArrowheads="1"/>
              </p:cNvSpPr>
              <p:nvPr/>
            </p:nvSpPr>
            <p:spPr bwMode="auto">
              <a:xfrm rot="5436732" flipV="1">
                <a:off x="3142" y="901"/>
                <a:ext cx="247" cy="136"/>
              </a:xfrm>
              <a:prstGeom prst="rightArrow">
                <a:avLst>
                  <a:gd name="adj1" fmla="val 50000"/>
                  <a:gd name="adj2" fmla="val 45404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9" name="AutoShape 117"/>
              <p:cNvSpPr>
                <a:spLocks noChangeArrowheads="1"/>
              </p:cNvSpPr>
              <p:nvPr/>
            </p:nvSpPr>
            <p:spPr bwMode="auto">
              <a:xfrm rot="16200000">
                <a:off x="3154" y="843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" name="AutoShape 118"/>
              <p:cNvSpPr>
                <a:spLocks noChangeArrowheads="1"/>
              </p:cNvSpPr>
              <p:nvPr/>
            </p:nvSpPr>
            <p:spPr bwMode="auto">
              <a:xfrm rot="1633167">
                <a:off x="2971" y="98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11" name="Group 119"/>
              <p:cNvGrpSpPr>
                <a:grpSpLocks/>
              </p:cNvGrpSpPr>
              <p:nvPr/>
            </p:nvGrpSpPr>
            <p:grpSpPr bwMode="auto">
              <a:xfrm>
                <a:off x="3334" y="981"/>
                <a:ext cx="317" cy="183"/>
                <a:chOff x="3288" y="1071"/>
                <a:chExt cx="317" cy="183"/>
              </a:xfrm>
            </p:grpSpPr>
            <p:sp>
              <p:nvSpPr>
                <p:cNvPr id="8312" name="AutoShape 120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" name="AutoShape 121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14" name="AutoShape 122"/>
              <p:cNvSpPr>
                <a:spLocks noChangeArrowheads="1"/>
              </p:cNvSpPr>
              <p:nvPr/>
            </p:nvSpPr>
            <p:spPr bwMode="auto">
              <a:xfrm rot="12486855">
                <a:off x="2880" y="935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15" name="Group 123"/>
              <p:cNvGrpSpPr>
                <a:grpSpLocks/>
              </p:cNvGrpSpPr>
              <p:nvPr/>
            </p:nvGrpSpPr>
            <p:grpSpPr bwMode="auto">
              <a:xfrm rot="4722121">
                <a:off x="3312" y="1274"/>
                <a:ext cx="317" cy="183"/>
                <a:chOff x="3288" y="1071"/>
                <a:chExt cx="317" cy="183"/>
              </a:xfrm>
            </p:grpSpPr>
            <p:sp>
              <p:nvSpPr>
                <p:cNvPr id="8316" name="AutoShape 124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7" name="AutoShape 125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18" name="Group 126"/>
              <p:cNvGrpSpPr>
                <a:grpSpLocks/>
              </p:cNvGrpSpPr>
              <p:nvPr/>
            </p:nvGrpSpPr>
            <p:grpSpPr bwMode="auto">
              <a:xfrm>
                <a:off x="2880" y="1207"/>
                <a:ext cx="317" cy="183"/>
                <a:chOff x="3288" y="1071"/>
                <a:chExt cx="317" cy="183"/>
              </a:xfrm>
            </p:grpSpPr>
            <p:sp>
              <p:nvSpPr>
                <p:cNvPr id="8319" name="AutoShape 127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20" name="AutoShape 128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21" name="Group 129"/>
              <p:cNvGrpSpPr>
                <a:grpSpLocks/>
              </p:cNvGrpSpPr>
              <p:nvPr/>
            </p:nvGrpSpPr>
            <p:grpSpPr bwMode="auto">
              <a:xfrm rot="-3320706">
                <a:off x="3085" y="1365"/>
                <a:ext cx="317" cy="183"/>
                <a:chOff x="3288" y="1071"/>
                <a:chExt cx="317" cy="183"/>
              </a:xfrm>
            </p:grpSpPr>
            <p:sp>
              <p:nvSpPr>
                <p:cNvPr id="8322" name="AutoShape 130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23" name="AutoShape 131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353" name="Group 161"/>
          <p:cNvGrpSpPr>
            <a:grpSpLocks/>
          </p:cNvGrpSpPr>
          <p:nvPr/>
        </p:nvGrpSpPr>
        <p:grpSpPr bwMode="auto">
          <a:xfrm>
            <a:off x="6516688" y="1700213"/>
            <a:ext cx="1512887" cy="1511300"/>
            <a:chOff x="3787" y="1434"/>
            <a:chExt cx="817" cy="817"/>
          </a:xfrm>
        </p:grpSpPr>
        <p:sp>
          <p:nvSpPr>
            <p:cNvPr id="8354" name="Oval 162"/>
            <p:cNvSpPr>
              <a:spLocks noChangeArrowheads="1"/>
            </p:cNvSpPr>
            <p:nvPr/>
          </p:nvSpPr>
          <p:spPr bwMode="auto">
            <a:xfrm>
              <a:off x="3787" y="1434"/>
              <a:ext cx="817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55" name="Group 163"/>
            <p:cNvGrpSpPr>
              <a:grpSpLocks/>
            </p:cNvGrpSpPr>
            <p:nvPr/>
          </p:nvGrpSpPr>
          <p:grpSpPr bwMode="auto">
            <a:xfrm>
              <a:off x="3833" y="1434"/>
              <a:ext cx="726" cy="817"/>
              <a:chOff x="2880" y="799"/>
              <a:chExt cx="771" cy="816"/>
            </a:xfrm>
          </p:grpSpPr>
          <p:sp>
            <p:nvSpPr>
              <p:cNvPr id="8356" name="AutoShape 164"/>
              <p:cNvSpPr>
                <a:spLocks noChangeArrowheads="1"/>
              </p:cNvSpPr>
              <p:nvPr/>
            </p:nvSpPr>
            <p:spPr bwMode="auto">
              <a:xfrm rot="5436732" flipV="1">
                <a:off x="3142" y="901"/>
                <a:ext cx="247" cy="136"/>
              </a:xfrm>
              <a:prstGeom prst="rightArrow">
                <a:avLst>
                  <a:gd name="adj1" fmla="val 50000"/>
                  <a:gd name="adj2" fmla="val 45404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7" name="AutoShape 165"/>
              <p:cNvSpPr>
                <a:spLocks noChangeArrowheads="1"/>
              </p:cNvSpPr>
              <p:nvPr/>
            </p:nvSpPr>
            <p:spPr bwMode="auto">
              <a:xfrm rot="16200000">
                <a:off x="3154" y="843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8" name="AutoShape 166"/>
              <p:cNvSpPr>
                <a:spLocks noChangeArrowheads="1"/>
              </p:cNvSpPr>
              <p:nvPr/>
            </p:nvSpPr>
            <p:spPr bwMode="auto">
              <a:xfrm rot="1633167">
                <a:off x="2971" y="98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59" name="Group 167"/>
              <p:cNvGrpSpPr>
                <a:grpSpLocks/>
              </p:cNvGrpSpPr>
              <p:nvPr/>
            </p:nvGrpSpPr>
            <p:grpSpPr bwMode="auto">
              <a:xfrm>
                <a:off x="3334" y="981"/>
                <a:ext cx="317" cy="183"/>
                <a:chOff x="3288" y="1071"/>
                <a:chExt cx="317" cy="183"/>
              </a:xfrm>
            </p:grpSpPr>
            <p:sp>
              <p:nvSpPr>
                <p:cNvPr id="8360" name="AutoShape 168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61" name="AutoShape 169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62" name="AutoShape 170"/>
              <p:cNvSpPr>
                <a:spLocks noChangeArrowheads="1"/>
              </p:cNvSpPr>
              <p:nvPr/>
            </p:nvSpPr>
            <p:spPr bwMode="auto">
              <a:xfrm rot="12486855">
                <a:off x="2880" y="935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63" name="Group 171"/>
              <p:cNvGrpSpPr>
                <a:grpSpLocks/>
              </p:cNvGrpSpPr>
              <p:nvPr/>
            </p:nvGrpSpPr>
            <p:grpSpPr bwMode="auto">
              <a:xfrm rot="4722121">
                <a:off x="3312" y="1274"/>
                <a:ext cx="317" cy="183"/>
                <a:chOff x="3288" y="1071"/>
                <a:chExt cx="317" cy="183"/>
              </a:xfrm>
            </p:grpSpPr>
            <p:sp>
              <p:nvSpPr>
                <p:cNvPr id="8364" name="AutoShape 172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65" name="AutoShape 173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66" name="Group 174"/>
              <p:cNvGrpSpPr>
                <a:grpSpLocks/>
              </p:cNvGrpSpPr>
              <p:nvPr/>
            </p:nvGrpSpPr>
            <p:grpSpPr bwMode="auto">
              <a:xfrm>
                <a:off x="2880" y="1207"/>
                <a:ext cx="317" cy="183"/>
                <a:chOff x="3288" y="1071"/>
                <a:chExt cx="317" cy="183"/>
              </a:xfrm>
            </p:grpSpPr>
            <p:sp>
              <p:nvSpPr>
                <p:cNvPr id="8367" name="AutoShape 175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68" name="AutoShape 176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69" name="Group 177"/>
              <p:cNvGrpSpPr>
                <a:grpSpLocks/>
              </p:cNvGrpSpPr>
              <p:nvPr/>
            </p:nvGrpSpPr>
            <p:grpSpPr bwMode="auto">
              <a:xfrm rot="-3320706">
                <a:off x="3085" y="1365"/>
                <a:ext cx="317" cy="183"/>
                <a:chOff x="3288" y="1071"/>
                <a:chExt cx="317" cy="183"/>
              </a:xfrm>
            </p:grpSpPr>
            <p:sp>
              <p:nvSpPr>
                <p:cNvPr id="8370" name="AutoShape 178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1" name="AutoShape 179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372" name="Group 180"/>
          <p:cNvGrpSpPr>
            <a:grpSpLocks/>
          </p:cNvGrpSpPr>
          <p:nvPr/>
        </p:nvGrpSpPr>
        <p:grpSpPr bwMode="auto">
          <a:xfrm>
            <a:off x="6732588" y="3500438"/>
            <a:ext cx="1439862" cy="1512887"/>
            <a:chOff x="3787" y="1434"/>
            <a:chExt cx="817" cy="817"/>
          </a:xfrm>
        </p:grpSpPr>
        <p:sp>
          <p:nvSpPr>
            <p:cNvPr id="8373" name="Oval 181"/>
            <p:cNvSpPr>
              <a:spLocks noChangeArrowheads="1"/>
            </p:cNvSpPr>
            <p:nvPr/>
          </p:nvSpPr>
          <p:spPr bwMode="auto">
            <a:xfrm>
              <a:off x="3787" y="1434"/>
              <a:ext cx="817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74" name="Group 182"/>
            <p:cNvGrpSpPr>
              <a:grpSpLocks/>
            </p:cNvGrpSpPr>
            <p:nvPr/>
          </p:nvGrpSpPr>
          <p:grpSpPr bwMode="auto">
            <a:xfrm>
              <a:off x="3833" y="1434"/>
              <a:ext cx="726" cy="817"/>
              <a:chOff x="2880" y="799"/>
              <a:chExt cx="771" cy="816"/>
            </a:xfrm>
          </p:grpSpPr>
          <p:sp>
            <p:nvSpPr>
              <p:cNvPr id="8375" name="AutoShape 183"/>
              <p:cNvSpPr>
                <a:spLocks noChangeArrowheads="1"/>
              </p:cNvSpPr>
              <p:nvPr/>
            </p:nvSpPr>
            <p:spPr bwMode="auto">
              <a:xfrm rot="5436732" flipV="1">
                <a:off x="3142" y="901"/>
                <a:ext cx="247" cy="136"/>
              </a:xfrm>
              <a:prstGeom prst="rightArrow">
                <a:avLst>
                  <a:gd name="adj1" fmla="val 50000"/>
                  <a:gd name="adj2" fmla="val 45404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6" name="AutoShape 184"/>
              <p:cNvSpPr>
                <a:spLocks noChangeArrowheads="1"/>
              </p:cNvSpPr>
              <p:nvPr/>
            </p:nvSpPr>
            <p:spPr bwMode="auto">
              <a:xfrm rot="16200000">
                <a:off x="3154" y="843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7" name="AutoShape 185"/>
              <p:cNvSpPr>
                <a:spLocks noChangeArrowheads="1"/>
              </p:cNvSpPr>
              <p:nvPr/>
            </p:nvSpPr>
            <p:spPr bwMode="auto">
              <a:xfrm rot="1633167">
                <a:off x="2971" y="98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78" name="Group 186"/>
              <p:cNvGrpSpPr>
                <a:grpSpLocks/>
              </p:cNvGrpSpPr>
              <p:nvPr/>
            </p:nvGrpSpPr>
            <p:grpSpPr bwMode="auto">
              <a:xfrm>
                <a:off x="3334" y="981"/>
                <a:ext cx="317" cy="183"/>
                <a:chOff x="3288" y="1071"/>
                <a:chExt cx="317" cy="183"/>
              </a:xfrm>
            </p:grpSpPr>
            <p:sp>
              <p:nvSpPr>
                <p:cNvPr id="8379" name="AutoShape 187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0" name="AutoShape 188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81" name="AutoShape 189"/>
              <p:cNvSpPr>
                <a:spLocks noChangeArrowheads="1"/>
              </p:cNvSpPr>
              <p:nvPr/>
            </p:nvSpPr>
            <p:spPr bwMode="auto">
              <a:xfrm rot="12486855">
                <a:off x="2880" y="935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82" name="Group 190"/>
              <p:cNvGrpSpPr>
                <a:grpSpLocks/>
              </p:cNvGrpSpPr>
              <p:nvPr/>
            </p:nvGrpSpPr>
            <p:grpSpPr bwMode="auto">
              <a:xfrm rot="4722121">
                <a:off x="3312" y="1274"/>
                <a:ext cx="317" cy="183"/>
                <a:chOff x="3288" y="1071"/>
                <a:chExt cx="317" cy="183"/>
              </a:xfrm>
            </p:grpSpPr>
            <p:sp>
              <p:nvSpPr>
                <p:cNvPr id="8383" name="AutoShape 191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4" name="AutoShape 192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85" name="Group 193"/>
              <p:cNvGrpSpPr>
                <a:grpSpLocks/>
              </p:cNvGrpSpPr>
              <p:nvPr/>
            </p:nvGrpSpPr>
            <p:grpSpPr bwMode="auto">
              <a:xfrm>
                <a:off x="2880" y="1207"/>
                <a:ext cx="317" cy="183"/>
                <a:chOff x="3288" y="1071"/>
                <a:chExt cx="317" cy="183"/>
              </a:xfrm>
            </p:grpSpPr>
            <p:sp>
              <p:nvSpPr>
                <p:cNvPr id="8386" name="AutoShape 194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7" name="AutoShape 195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88" name="Group 196"/>
              <p:cNvGrpSpPr>
                <a:grpSpLocks/>
              </p:cNvGrpSpPr>
              <p:nvPr/>
            </p:nvGrpSpPr>
            <p:grpSpPr bwMode="auto">
              <a:xfrm rot="-3320706">
                <a:off x="3085" y="1365"/>
                <a:ext cx="317" cy="183"/>
                <a:chOff x="3288" y="1071"/>
                <a:chExt cx="317" cy="183"/>
              </a:xfrm>
            </p:grpSpPr>
            <p:sp>
              <p:nvSpPr>
                <p:cNvPr id="8389" name="AutoShape 197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0" name="AutoShape 198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391" name="Rectangle 199"/>
          <p:cNvSpPr>
            <a:spLocks noChangeArrowheads="1"/>
          </p:cNvSpPr>
          <p:nvPr/>
        </p:nvSpPr>
        <p:spPr bwMode="auto">
          <a:xfrm>
            <a:off x="1763713" y="5589588"/>
            <a:ext cx="5976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 sz="2400" b="1"/>
              <a:t>L’interaction nucléaire agit sur une très faible distance autour de chaque noyau</a:t>
            </a:r>
          </a:p>
        </p:txBody>
      </p:sp>
      <p:sp>
        <p:nvSpPr>
          <p:cNvPr id="8392" name="AutoShape 200"/>
          <p:cNvSpPr>
            <a:spLocks noChangeArrowheads="1"/>
          </p:cNvSpPr>
          <p:nvPr/>
        </p:nvSpPr>
        <p:spPr bwMode="auto">
          <a:xfrm>
            <a:off x="7740650" y="6308725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3" name="Group 201"/>
          <p:cNvGrpSpPr>
            <a:grpSpLocks/>
          </p:cNvGrpSpPr>
          <p:nvPr/>
        </p:nvGrpSpPr>
        <p:grpSpPr bwMode="auto">
          <a:xfrm rot="-2989274">
            <a:off x="3709193" y="3644107"/>
            <a:ext cx="1223963" cy="1295400"/>
            <a:chOff x="1701" y="2659"/>
            <a:chExt cx="771" cy="816"/>
          </a:xfrm>
        </p:grpSpPr>
        <p:sp>
          <p:nvSpPr>
            <p:cNvPr id="8394" name="Oval 202"/>
            <p:cNvSpPr>
              <a:spLocks noChangeArrowheads="1"/>
            </p:cNvSpPr>
            <p:nvPr/>
          </p:nvSpPr>
          <p:spPr bwMode="auto">
            <a:xfrm>
              <a:off x="1973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5" name="Oval 203"/>
            <p:cNvSpPr>
              <a:spLocks noChangeArrowheads="1"/>
            </p:cNvSpPr>
            <p:nvPr/>
          </p:nvSpPr>
          <p:spPr bwMode="auto">
            <a:xfrm>
              <a:off x="1973" y="293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6" name="Oval 204"/>
            <p:cNvSpPr>
              <a:spLocks noChangeArrowheads="1"/>
            </p:cNvSpPr>
            <p:nvPr/>
          </p:nvSpPr>
          <p:spPr bwMode="auto">
            <a:xfrm>
              <a:off x="2200" y="2795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" name="Oval 205"/>
            <p:cNvSpPr>
              <a:spLocks noChangeArrowheads="1"/>
            </p:cNvSpPr>
            <p:nvPr/>
          </p:nvSpPr>
          <p:spPr bwMode="auto">
            <a:xfrm>
              <a:off x="1701" y="2750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" name="Oval 206"/>
            <p:cNvSpPr>
              <a:spLocks noChangeArrowheads="1"/>
            </p:cNvSpPr>
            <p:nvPr/>
          </p:nvSpPr>
          <p:spPr bwMode="auto">
            <a:xfrm>
              <a:off x="1701" y="302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" name="Oval 207"/>
            <p:cNvSpPr>
              <a:spLocks noChangeArrowheads="1"/>
            </p:cNvSpPr>
            <p:nvPr/>
          </p:nvSpPr>
          <p:spPr bwMode="auto">
            <a:xfrm>
              <a:off x="2200" y="3113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" name="Oval 208"/>
            <p:cNvSpPr>
              <a:spLocks noChangeArrowheads="1"/>
            </p:cNvSpPr>
            <p:nvPr/>
          </p:nvSpPr>
          <p:spPr bwMode="auto">
            <a:xfrm>
              <a:off x="1927" y="3203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1" name="Line 209"/>
            <p:cNvSpPr>
              <a:spLocks noChangeShapeType="1"/>
            </p:cNvSpPr>
            <p:nvPr/>
          </p:nvSpPr>
          <p:spPr bwMode="auto">
            <a:xfrm>
              <a:off x="2336" y="2840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2" name="Line 210"/>
            <p:cNvSpPr>
              <a:spLocks noChangeShapeType="1"/>
            </p:cNvSpPr>
            <p:nvPr/>
          </p:nvSpPr>
          <p:spPr bwMode="auto">
            <a:xfrm>
              <a:off x="2245" y="2931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3" name="Line 211"/>
            <p:cNvSpPr>
              <a:spLocks noChangeShapeType="1"/>
            </p:cNvSpPr>
            <p:nvPr/>
          </p:nvSpPr>
          <p:spPr bwMode="auto">
            <a:xfrm>
              <a:off x="1746" y="2886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4" name="Line 212"/>
            <p:cNvSpPr>
              <a:spLocks noChangeShapeType="1"/>
            </p:cNvSpPr>
            <p:nvPr/>
          </p:nvSpPr>
          <p:spPr bwMode="auto">
            <a:xfrm>
              <a:off x="1973" y="3339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5" name="Line 213"/>
            <p:cNvSpPr>
              <a:spLocks noChangeShapeType="1"/>
            </p:cNvSpPr>
            <p:nvPr/>
          </p:nvSpPr>
          <p:spPr bwMode="auto">
            <a:xfrm flipH="1">
              <a:off x="1837" y="2795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6" name="Line 214"/>
            <p:cNvSpPr>
              <a:spLocks noChangeShapeType="1"/>
            </p:cNvSpPr>
            <p:nvPr/>
          </p:nvSpPr>
          <p:spPr bwMode="auto">
            <a:xfrm>
              <a:off x="2064" y="3249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07" name="Group 215"/>
          <p:cNvGrpSpPr>
            <a:grpSpLocks/>
          </p:cNvGrpSpPr>
          <p:nvPr/>
        </p:nvGrpSpPr>
        <p:grpSpPr bwMode="auto">
          <a:xfrm rot="5645355">
            <a:off x="5039518" y="3609182"/>
            <a:ext cx="1223963" cy="1295400"/>
            <a:chOff x="1701" y="2659"/>
            <a:chExt cx="771" cy="816"/>
          </a:xfrm>
        </p:grpSpPr>
        <p:sp>
          <p:nvSpPr>
            <p:cNvPr id="8408" name="Oval 216"/>
            <p:cNvSpPr>
              <a:spLocks noChangeArrowheads="1"/>
            </p:cNvSpPr>
            <p:nvPr/>
          </p:nvSpPr>
          <p:spPr bwMode="auto">
            <a:xfrm>
              <a:off x="1973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" name="Oval 217"/>
            <p:cNvSpPr>
              <a:spLocks noChangeArrowheads="1"/>
            </p:cNvSpPr>
            <p:nvPr/>
          </p:nvSpPr>
          <p:spPr bwMode="auto">
            <a:xfrm>
              <a:off x="1973" y="293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0" name="Oval 218"/>
            <p:cNvSpPr>
              <a:spLocks noChangeArrowheads="1"/>
            </p:cNvSpPr>
            <p:nvPr/>
          </p:nvSpPr>
          <p:spPr bwMode="auto">
            <a:xfrm>
              <a:off x="2200" y="2795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1" name="Oval 219"/>
            <p:cNvSpPr>
              <a:spLocks noChangeArrowheads="1"/>
            </p:cNvSpPr>
            <p:nvPr/>
          </p:nvSpPr>
          <p:spPr bwMode="auto">
            <a:xfrm>
              <a:off x="1701" y="2750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2" name="Oval 220"/>
            <p:cNvSpPr>
              <a:spLocks noChangeArrowheads="1"/>
            </p:cNvSpPr>
            <p:nvPr/>
          </p:nvSpPr>
          <p:spPr bwMode="auto">
            <a:xfrm>
              <a:off x="1701" y="302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3" name="Oval 221"/>
            <p:cNvSpPr>
              <a:spLocks noChangeArrowheads="1"/>
            </p:cNvSpPr>
            <p:nvPr/>
          </p:nvSpPr>
          <p:spPr bwMode="auto">
            <a:xfrm>
              <a:off x="2200" y="3113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4" name="Oval 222"/>
            <p:cNvSpPr>
              <a:spLocks noChangeArrowheads="1"/>
            </p:cNvSpPr>
            <p:nvPr/>
          </p:nvSpPr>
          <p:spPr bwMode="auto">
            <a:xfrm>
              <a:off x="1927" y="3203"/>
              <a:ext cx="272" cy="272"/>
            </a:xfrm>
            <a:prstGeom prst="ellipse">
              <a:avLst/>
            </a:prstGeom>
            <a:solidFill>
              <a:srgbClr val="D5261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5" name="Line 223"/>
            <p:cNvSpPr>
              <a:spLocks noChangeShapeType="1"/>
            </p:cNvSpPr>
            <p:nvPr/>
          </p:nvSpPr>
          <p:spPr bwMode="auto">
            <a:xfrm>
              <a:off x="2336" y="2840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16" name="Line 224"/>
            <p:cNvSpPr>
              <a:spLocks noChangeShapeType="1"/>
            </p:cNvSpPr>
            <p:nvPr/>
          </p:nvSpPr>
          <p:spPr bwMode="auto">
            <a:xfrm>
              <a:off x="2245" y="2931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17" name="Line 225"/>
            <p:cNvSpPr>
              <a:spLocks noChangeShapeType="1"/>
            </p:cNvSpPr>
            <p:nvPr/>
          </p:nvSpPr>
          <p:spPr bwMode="auto">
            <a:xfrm>
              <a:off x="1746" y="2886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18" name="Line 226"/>
            <p:cNvSpPr>
              <a:spLocks noChangeShapeType="1"/>
            </p:cNvSpPr>
            <p:nvPr/>
          </p:nvSpPr>
          <p:spPr bwMode="auto">
            <a:xfrm>
              <a:off x="1973" y="3339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19" name="Line 227"/>
            <p:cNvSpPr>
              <a:spLocks noChangeShapeType="1"/>
            </p:cNvSpPr>
            <p:nvPr/>
          </p:nvSpPr>
          <p:spPr bwMode="auto">
            <a:xfrm flipH="1">
              <a:off x="1837" y="2795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20" name="Line 228"/>
            <p:cNvSpPr>
              <a:spLocks noChangeShapeType="1"/>
            </p:cNvSpPr>
            <p:nvPr/>
          </p:nvSpPr>
          <p:spPr bwMode="auto">
            <a:xfrm>
              <a:off x="2064" y="3249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21" name="Group 229"/>
          <p:cNvGrpSpPr>
            <a:grpSpLocks/>
          </p:cNvGrpSpPr>
          <p:nvPr/>
        </p:nvGrpSpPr>
        <p:grpSpPr bwMode="auto">
          <a:xfrm>
            <a:off x="3635375" y="3933825"/>
            <a:ext cx="1512888" cy="1511300"/>
            <a:chOff x="3787" y="1434"/>
            <a:chExt cx="817" cy="817"/>
          </a:xfrm>
        </p:grpSpPr>
        <p:sp>
          <p:nvSpPr>
            <p:cNvPr id="8422" name="Oval 230"/>
            <p:cNvSpPr>
              <a:spLocks noChangeArrowheads="1"/>
            </p:cNvSpPr>
            <p:nvPr/>
          </p:nvSpPr>
          <p:spPr bwMode="auto">
            <a:xfrm>
              <a:off x="3787" y="1434"/>
              <a:ext cx="817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423" name="Group 231"/>
            <p:cNvGrpSpPr>
              <a:grpSpLocks/>
            </p:cNvGrpSpPr>
            <p:nvPr/>
          </p:nvGrpSpPr>
          <p:grpSpPr bwMode="auto">
            <a:xfrm>
              <a:off x="3833" y="1434"/>
              <a:ext cx="726" cy="817"/>
              <a:chOff x="2880" y="799"/>
              <a:chExt cx="771" cy="816"/>
            </a:xfrm>
          </p:grpSpPr>
          <p:sp>
            <p:nvSpPr>
              <p:cNvPr id="8424" name="AutoShape 232"/>
              <p:cNvSpPr>
                <a:spLocks noChangeArrowheads="1"/>
              </p:cNvSpPr>
              <p:nvPr/>
            </p:nvSpPr>
            <p:spPr bwMode="auto">
              <a:xfrm rot="5436732" flipV="1">
                <a:off x="3142" y="901"/>
                <a:ext cx="247" cy="136"/>
              </a:xfrm>
              <a:prstGeom prst="rightArrow">
                <a:avLst>
                  <a:gd name="adj1" fmla="val 50000"/>
                  <a:gd name="adj2" fmla="val 45404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25" name="AutoShape 233"/>
              <p:cNvSpPr>
                <a:spLocks noChangeArrowheads="1"/>
              </p:cNvSpPr>
              <p:nvPr/>
            </p:nvSpPr>
            <p:spPr bwMode="auto">
              <a:xfrm rot="16200000">
                <a:off x="3154" y="843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26" name="AutoShape 234"/>
              <p:cNvSpPr>
                <a:spLocks noChangeArrowheads="1"/>
              </p:cNvSpPr>
              <p:nvPr/>
            </p:nvSpPr>
            <p:spPr bwMode="auto">
              <a:xfrm rot="1633167">
                <a:off x="2971" y="98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27" name="Group 235"/>
              <p:cNvGrpSpPr>
                <a:grpSpLocks/>
              </p:cNvGrpSpPr>
              <p:nvPr/>
            </p:nvGrpSpPr>
            <p:grpSpPr bwMode="auto">
              <a:xfrm>
                <a:off x="3334" y="981"/>
                <a:ext cx="317" cy="183"/>
                <a:chOff x="3288" y="1071"/>
                <a:chExt cx="317" cy="183"/>
              </a:xfrm>
            </p:grpSpPr>
            <p:sp>
              <p:nvSpPr>
                <p:cNvPr id="8428" name="AutoShape 236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29" name="AutoShape 237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30" name="AutoShape 238"/>
              <p:cNvSpPr>
                <a:spLocks noChangeArrowheads="1"/>
              </p:cNvSpPr>
              <p:nvPr/>
            </p:nvSpPr>
            <p:spPr bwMode="auto">
              <a:xfrm rot="12486855">
                <a:off x="2880" y="935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31" name="Group 239"/>
              <p:cNvGrpSpPr>
                <a:grpSpLocks/>
              </p:cNvGrpSpPr>
              <p:nvPr/>
            </p:nvGrpSpPr>
            <p:grpSpPr bwMode="auto">
              <a:xfrm rot="4722121">
                <a:off x="3312" y="1274"/>
                <a:ext cx="317" cy="183"/>
                <a:chOff x="3288" y="1071"/>
                <a:chExt cx="317" cy="183"/>
              </a:xfrm>
            </p:grpSpPr>
            <p:sp>
              <p:nvSpPr>
                <p:cNvPr id="8432" name="AutoShape 240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33" name="AutoShape 241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34" name="Group 242"/>
              <p:cNvGrpSpPr>
                <a:grpSpLocks/>
              </p:cNvGrpSpPr>
              <p:nvPr/>
            </p:nvGrpSpPr>
            <p:grpSpPr bwMode="auto">
              <a:xfrm>
                <a:off x="2880" y="1207"/>
                <a:ext cx="317" cy="183"/>
                <a:chOff x="3288" y="1071"/>
                <a:chExt cx="317" cy="183"/>
              </a:xfrm>
            </p:grpSpPr>
            <p:sp>
              <p:nvSpPr>
                <p:cNvPr id="8435" name="AutoShape 243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36" name="AutoShape 244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37" name="Group 245"/>
              <p:cNvGrpSpPr>
                <a:grpSpLocks/>
              </p:cNvGrpSpPr>
              <p:nvPr/>
            </p:nvGrpSpPr>
            <p:grpSpPr bwMode="auto">
              <a:xfrm rot="-3320706">
                <a:off x="3085" y="1365"/>
                <a:ext cx="317" cy="183"/>
                <a:chOff x="3288" y="1071"/>
                <a:chExt cx="317" cy="183"/>
              </a:xfrm>
            </p:grpSpPr>
            <p:sp>
              <p:nvSpPr>
                <p:cNvPr id="8438" name="AutoShape 246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39" name="AutoShape 247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440" name="Group 248"/>
          <p:cNvGrpSpPr>
            <a:grpSpLocks/>
          </p:cNvGrpSpPr>
          <p:nvPr/>
        </p:nvGrpSpPr>
        <p:grpSpPr bwMode="auto">
          <a:xfrm>
            <a:off x="755650" y="3860800"/>
            <a:ext cx="1512888" cy="1511300"/>
            <a:chOff x="3787" y="1434"/>
            <a:chExt cx="817" cy="817"/>
          </a:xfrm>
        </p:grpSpPr>
        <p:sp>
          <p:nvSpPr>
            <p:cNvPr id="8441" name="Oval 249"/>
            <p:cNvSpPr>
              <a:spLocks noChangeArrowheads="1"/>
            </p:cNvSpPr>
            <p:nvPr/>
          </p:nvSpPr>
          <p:spPr bwMode="auto">
            <a:xfrm>
              <a:off x="3787" y="1434"/>
              <a:ext cx="817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442" name="Group 250"/>
            <p:cNvGrpSpPr>
              <a:grpSpLocks/>
            </p:cNvGrpSpPr>
            <p:nvPr/>
          </p:nvGrpSpPr>
          <p:grpSpPr bwMode="auto">
            <a:xfrm>
              <a:off x="3833" y="1434"/>
              <a:ext cx="726" cy="817"/>
              <a:chOff x="2880" y="799"/>
              <a:chExt cx="771" cy="816"/>
            </a:xfrm>
          </p:grpSpPr>
          <p:sp>
            <p:nvSpPr>
              <p:cNvPr id="8443" name="AutoShape 251"/>
              <p:cNvSpPr>
                <a:spLocks noChangeArrowheads="1"/>
              </p:cNvSpPr>
              <p:nvPr/>
            </p:nvSpPr>
            <p:spPr bwMode="auto">
              <a:xfrm rot="5436732" flipV="1">
                <a:off x="3142" y="901"/>
                <a:ext cx="247" cy="136"/>
              </a:xfrm>
              <a:prstGeom prst="rightArrow">
                <a:avLst>
                  <a:gd name="adj1" fmla="val 50000"/>
                  <a:gd name="adj2" fmla="val 45404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4" name="AutoShape 252"/>
              <p:cNvSpPr>
                <a:spLocks noChangeArrowheads="1"/>
              </p:cNvSpPr>
              <p:nvPr/>
            </p:nvSpPr>
            <p:spPr bwMode="auto">
              <a:xfrm rot="16200000">
                <a:off x="3154" y="843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5" name="AutoShape 253"/>
              <p:cNvSpPr>
                <a:spLocks noChangeArrowheads="1"/>
              </p:cNvSpPr>
              <p:nvPr/>
            </p:nvSpPr>
            <p:spPr bwMode="auto">
              <a:xfrm rot="1633167">
                <a:off x="2971" y="981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46" name="Group 254"/>
              <p:cNvGrpSpPr>
                <a:grpSpLocks/>
              </p:cNvGrpSpPr>
              <p:nvPr/>
            </p:nvGrpSpPr>
            <p:grpSpPr bwMode="auto">
              <a:xfrm>
                <a:off x="3334" y="981"/>
                <a:ext cx="317" cy="183"/>
                <a:chOff x="3288" y="1071"/>
                <a:chExt cx="317" cy="183"/>
              </a:xfrm>
            </p:grpSpPr>
            <p:sp>
              <p:nvSpPr>
                <p:cNvPr id="8447" name="AutoShape 255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48" name="AutoShape 256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49" name="AutoShape 257"/>
              <p:cNvSpPr>
                <a:spLocks noChangeArrowheads="1"/>
              </p:cNvSpPr>
              <p:nvPr/>
            </p:nvSpPr>
            <p:spPr bwMode="auto">
              <a:xfrm rot="12486855">
                <a:off x="2880" y="935"/>
                <a:ext cx="226" cy="137"/>
              </a:xfrm>
              <a:prstGeom prst="rightArrow">
                <a:avLst>
                  <a:gd name="adj1" fmla="val 50000"/>
                  <a:gd name="adj2" fmla="val 41241"/>
                </a:avLst>
              </a:prstGeom>
              <a:solidFill>
                <a:srgbClr val="0D10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50" name="Group 258"/>
              <p:cNvGrpSpPr>
                <a:grpSpLocks/>
              </p:cNvGrpSpPr>
              <p:nvPr/>
            </p:nvGrpSpPr>
            <p:grpSpPr bwMode="auto">
              <a:xfrm rot="4722121">
                <a:off x="3312" y="1274"/>
                <a:ext cx="317" cy="183"/>
                <a:chOff x="3288" y="1071"/>
                <a:chExt cx="317" cy="183"/>
              </a:xfrm>
            </p:grpSpPr>
            <p:sp>
              <p:nvSpPr>
                <p:cNvPr id="8451" name="AutoShape 259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52" name="AutoShape 260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53" name="Group 261"/>
              <p:cNvGrpSpPr>
                <a:grpSpLocks/>
              </p:cNvGrpSpPr>
              <p:nvPr/>
            </p:nvGrpSpPr>
            <p:grpSpPr bwMode="auto">
              <a:xfrm>
                <a:off x="2880" y="1207"/>
                <a:ext cx="317" cy="183"/>
                <a:chOff x="3288" y="1071"/>
                <a:chExt cx="317" cy="183"/>
              </a:xfrm>
            </p:grpSpPr>
            <p:sp>
              <p:nvSpPr>
                <p:cNvPr id="8454" name="AutoShape 262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55" name="AutoShape 263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56" name="Group 264"/>
              <p:cNvGrpSpPr>
                <a:grpSpLocks/>
              </p:cNvGrpSpPr>
              <p:nvPr/>
            </p:nvGrpSpPr>
            <p:grpSpPr bwMode="auto">
              <a:xfrm rot="-3320706">
                <a:off x="3085" y="1365"/>
                <a:ext cx="317" cy="183"/>
                <a:chOff x="3288" y="1071"/>
                <a:chExt cx="317" cy="183"/>
              </a:xfrm>
            </p:grpSpPr>
            <p:sp>
              <p:nvSpPr>
                <p:cNvPr id="8457" name="AutoShape 265"/>
                <p:cNvSpPr>
                  <a:spLocks noChangeArrowheads="1"/>
                </p:cNvSpPr>
                <p:nvPr/>
              </p:nvSpPr>
              <p:spPr bwMode="auto">
                <a:xfrm rot="-1883416">
                  <a:off x="3379" y="1071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58" name="AutoShape 266"/>
                <p:cNvSpPr>
                  <a:spLocks noChangeArrowheads="1"/>
                </p:cNvSpPr>
                <p:nvPr/>
              </p:nvSpPr>
              <p:spPr bwMode="auto">
                <a:xfrm rot="8815503">
                  <a:off x="3288" y="1117"/>
                  <a:ext cx="226" cy="137"/>
                </a:xfrm>
                <a:prstGeom prst="rightArrow">
                  <a:avLst>
                    <a:gd name="adj1" fmla="val 50000"/>
                    <a:gd name="adj2" fmla="val 41241"/>
                  </a:avLst>
                </a:prstGeom>
                <a:solidFill>
                  <a:srgbClr val="0D109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459" name="Rectangle 267"/>
          <p:cNvSpPr>
            <a:spLocks noChangeArrowheads="1"/>
          </p:cNvSpPr>
          <p:nvPr/>
        </p:nvSpPr>
        <p:spPr bwMode="auto">
          <a:xfrm>
            <a:off x="2339975" y="5157788"/>
            <a:ext cx="461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Réponse : un tel édifice ne serait pas stable</a:t>
            </a:r>
          </a:p>
        </p:txBody>
      </p:sp>
      <p:sp>
        <p:nvSpPr>
          <p:cNvPr id="8460" name="Rectangle 268"/>
          <p:cNvSpPr>
            <a:spLocks noChangeArrowheads="1"/>
          </p:cNvSpPr>
          <p:nvPr/>
        </p:nvSpPr>
        <p:spPr bwMode="auto">
          <a:xfrm>
            <a:off x="4211638" y="3284538"/>
            <a:ext cx="354012" cy="457200"/>
          </a:xfrm>
          <a:prstGeom prst="rect">
            <a:avLst/>
          </a:prstGeom>
          <a:solidFill>
            <a:srgbClr val="55B32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5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501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001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C 0.00781 -0.0037 0.00312 -0.00092 0.01319 -0.00972 C 0.01475 -0.01111 0.0177 -0.01366 0.0177 -0.01366 C 0.02465 -0.02778 0.02951 -0.025 0.03819 -0.03148 C 0.04132 -0.03379 0.04392 -0.03704 0.04704 -0.03912 C 0.04895 -0.04051 0.05104 -0.04166 0.05295 -0.04305 C 0.05746 -0.05208 0.05902 -0.04838 0.06475 -0.05486 C 0.07621 -0.06759 0.06232 -0.05509 0.07361 -0.06481 C 0.08281 -0.08287 0.09965 -0.07731 0.11475 -0.07847 C 0.12274 -0.08102 0.12968 -0.0875 0.13819 -0.08819 C 0.14809 -0.08889 0.15781 -0.08958 0.1677 -0.09028 C 0.18541 -0.09768 0.16753 -0.09537 0.2 -0.09815 C 0.21666 -0.10509 0.21718 -0.10416 0.24114 -0.10579 C 0.2467 -0.10833 0.25312 -0.1118 0.25885 -0.1118 " pathEditMode="relative" ptsTypes="fffffffffffffA">
                                      <p:cBhvr>
                                        <p:cTn id="15" dur="2000" fill="hold"/>
                                        <p:tgtEl>
                                          <p:spTgt spid="8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C 0.02083 0.00185 0.03941 0.00394 0.06024 0.00209 C 0.07222 -0.00833 0.07743 -0.0044 0.09566 -0.00578 C 0.10468 -0.01389 0.10521 -0.01157 0.11771 -0.00787 C 0.12014 -0.00717 0.125 -0.00578 0.125 -0.00578 C 0.1368 -0.00648 0.14843 -0.00972 0.16024 -0.00972 C 0.17118 -0.00972 0.18281 -0.00393 0.19409 -0.00393 " pathEditMode="relative" ptsTypes="ffffffA">
                                      <p:cBhvr>
                                        <p:cTn id="17" dur="2000" fill="hold"/>
                                        <p:tgtEl>
                                          <p:spTgt spid="8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3.7037E-6 C -0.00242 -0.01482 -0.00138 -0.01921 -0.01024 -0.02732 C -0.01597 -0.03889 -0.02638 -0.04815 -0.03524 -0.05486 C -0.03992 -0.05833 -0.04305 -0.06366 -0.04843 -0.06458 C -0.05433 -0.06574 -0.06024 -0.06597 -0.06614 -0.06667 C -0.07343 -0.06968 -0.08107 -0.06412 -0.08819 -0.06065 C -0.11337 -0.06389 -0.09704 -0.06042 -0.10886 -0.06458 C -0.11268 -0.06597 -0.12049 -0.06852 -0.12049 -0.06852 C -0.1323 -0.06783 -0.14427 -0.06898 -0.15591 -0.06667 C -0.15764 -0.0662 -0.1573 -0.06204 -0.15886 -0.06065 C -0.16146 -0.05833 -0.16476 -0.05857 -0.16754 -0.05671 C -0.17605 -0.05093 -0.18212 -0.04005 -0.19115 -0.03727 C -0.20903 -0.03935 -0.20677 -0.04051 -0.22049 -0.04699 C -0.22153 -0.04884 -0.22223 -0.05116 -0.22344 -0.05278 C -0.22466 -0.0544 -0.22691 -0.05463 -0.22796 -0.05671 C -0.229 -0.05903 -0.22848 -0.06227 -0.22934 -0.06458 C -0.23212 -0.07222 -0.2382 -0.07732 -0.2382 -0.08611 " pathEditMode="relative" ptsTypes="ffffffffffffffffA">
                                      <p:cBhvr>
                                        <p:cTn id="19" dur="2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66667E-6 C 0.01007 0.00487 0.0099 0.01783 0.00139 0.02547 C -0.00069 0.03473 -0.00052 0.02894 0.00278 0.03936 C 0.00486 0.04584 0.00278 0.04515 0.00573 0.04515 " pathEditMode="relative" ptsTypes="fffA">
                                      <p:cBhvr>
                                        <p:cTn id="21" dur="2000" fill="hold"/>
                                        <p:tgtEl>
                                          <p:spTgt spid="8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C -0.01528 -0.01389 -0.05521 -0.00834 -0.075 -0.00973 C -0.08854 -0.01551 -0.10694 -0.00556 -0.12066 4.07407E-6 C -0.12691 0.00555 -0.13021 0.01389 -0.13681 0.01967 C -0.14549 0.03727 -0.13281 0.00972 -0.14115 0.03727 C -0.14201 0.04027 -0.14427 0.04236 -0.14566 0.04514 C -0.15035 0.05393 -0.15312 0.06319 -0.15885 0.0706 C -0.15937 0.07268 -0.16024 0.07662 -0.16024 0.07662 " pathEditMode="relative" ptsTypes="fffffffA">
                                      <p:cBhvr>
                                        <p:cTn id="23" dur="2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1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1502"/>
                            </p:stCondLst>
                            <p:childTnLst>
                              <p:par>
                                <p:cTn id="28" presetID="5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3002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2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/>
      <p:bldP spid="8391" grpId="0"/>
      <p:bldP spid="8392" grpId="0" animBg="1"/>
      <p:bldP spid="8459" grpId="0"/>
      <p:bldP spid="8460" grpId="0" animBg="1"/>
      <p:bldP spid="846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76375" y="404813"/>
            <a:ext cx="61198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</a:pPr>
            <a:r>
              <a:rPr lang="fr-FR" sz="2400"/>
              <a:t>FICHE METHODE </a:t>
            </a:r>
          </a:p>
          <a:p>
            <a:pPr algn="ctr">
              <a:spcBef>
                <a:spcPct val="30000"/>
              </a:spcBef>
            </a:pPr>
            <a:r>
              <a:rPr lang="fr-FR" sz="2400"/>
              <a:t>Calcul de l’énergie de liaison du noyau</a:t>
            </a:r>
          </a:p>
          <a:p>
            <a:pPr>
              <a:spcBef>
                <a:spcPct val="30000"/>
              </a:spcBef>
            </a:pPr>
            <a:endParaRPr lang="fr-FR" sz="2400"/>
          </a:p>
        </p:txBody>
      </p:sp>
      <p:grpSp>
        <p:nvGrpSpPr>
          <p:cNvPr id="12339" name="Group 51"/>
          <p:cNvGrpSpPr>
            <a:grpSpLocks/>
          </p:cNvGrpSpPr>
          <p:nvPr/>
        </p:nvGrpSpPr>
        <p:grpSpPr bwMode="auto">
          <a:xfrm>
            <a:off x="1835150" y="1989138"/>
            <a:ext cx="5649913" cy="2462212"/>
            <a:chOff x="1111" y="1253"/>
            <a:chExt cx="3559" cy="1551"/>
          </a:xfrm>
        </p:grpSpPr>
        <p:sp>
          <p:nvSpPr>
            <p:cNvPr id="12291" name="Line 3"/>
            <p:cNvSpPr>
              <a:spLocks noChangeShapeType="1"/>
            </p:cNvSpPr>
            <p:nvPr/>
          </p:nvSpPr>
          <p:spPr bwMode="auto">
            <a:xfrm>
              <a:off x="1655" y="1797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837" y="2568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V="1">
              <a:off x="1429" y="1525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1111" y="1253"/>
              <a:ext cx="1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b="1"/>
                <a:t>Energie croissante </a:t>
              </a:r>
            </a:p>
          </p:txBody>
        </p:sp>
        <p:grpSp>
          <p:nvGrpSpPr>
            <p:cNvPr id="12295" name="Group 7"/>
            <p:cNvGrpSpPr>
              <a:grpSpLocks/>
            </p:cNvGrpSpPr>
            <p:nvPr/>
          </p:nvGrpSpPr>
          <p:grpSpPr bwMode="auto">
            <a:xfrm>
              <a:off x="2517" y="2568"/>
              <a:ext cx="91" cy="91"/>
              <a:chOff x="4921" y="2115"/>
              <a:chExt cx="272" cy="272"/>
            </a:xfrm>
          </p:grpSpPr>
          <p:sp>
            <p:nvSpPr>
              <p:cNvPr id="12296" name="Oval 8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297" name="Group 9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12298" name="Line 10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99" name="Line 11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00" name="Group 12"/>
            <p:cNvGrpSpPr>
              <a:grpSpLocks/>
            </p:cNvGrpSpPr>
            <p:nvPr/>
          </p:nvGrpSpPr>
          <p:grpSpPr bwMode="auto">
            <a:xfrm>
              <a:off x="2608" y="2432"/>
              <a:ext cx="90" cy="91"/>
              <a:chOff x="4921" y="2115"/>
              <a:chExt cx="272" cy="272"/>
            </a:xfrm>
          </p:grpSpPr>
          <p:sp>
            <p:nvSpPr>
              <p:cNvPr id="12301" name="Oval 13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02" name="Group 14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12303" name="Line 15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4" name="Line 16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05" name="Group 17"/>
            <p:cNvGrpSpPr>
              <a:grpSpLocks/>
            </p:cNvGrpSpPr>
            <p:nvPr/>
          </p:nvGrpSpPr>
          <p:grpSpPr bwMode="auto">
            <a:xfrm>
              <a:off x="2427" y="2432"/>
              <a:ext cx="90" cy="91"/>
              <a:chOff x="4921" y="2115"/>
              <a:chExt cx="272" cy="272"/>
            </a:xfrm>
          </p:grpSpPr>
          <p:sp>
            <p:nvSpPr>
              <p:cNvPr id="12306" name="Oval 18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07" name="Group 19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12308" name="Line 20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9" name="Line 21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314" name="Oval 26"/>
            <p:cNvSpPr>
              <a:spLocks noChangeArrowheads="1"/>
            </p:cNvSpPr>
            <p:nvPr/>
          </p:nvSpPr>
          <p:spPr bwMode="auto">
            <a:xfrm>
              <a:off x="2517" y="2478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Oval 27"/>
            <p:cNvSpPr>
              <a:spLocks noChangeArrowheads="1"/>
            </p:cNvSpPr>
            <p:nvPr/>
          </p:nvSpPr>
          <p:spPr bwMode="auto">
            <a:xfrm>
              <a:off x="2517" y="2387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Oval 28"/>
            <p:cNvSpPr>
              <a:spLocks noChangeArrowheads="1"/>
            </p:cNvSpPr>
            <p:nvPr/>
          </p:nvSpPr>
          <p:spPr bwMode="auto">
            <a:xfrm>
              <a:off x="2608" y="2523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7" name="Oval 29"/>
            <p:cNvSpPr>
              <a:spLocks noChangeArrowheads="1"/>
            </p:cNvSpPr>
            <p:nvPr/>
          </p:nvSpPr>
          <p:spPr bwMode="auto">
            <a:xfrm>
              <a:off x="2427" y="2523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Oval 30"/>
            <p:cNvSpPr>
              <a:spLocks noChangeArrowheads="1"/>
            </p:cNvSpPr>
            <p:nvPr/>
          </p:nvSpPr>
          <p:spPr bwMode="auto">
            <a:xfrm>
              <a:off x="2653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Oval 31"/>
            <p:cNvSpPr>
              <a:spLocks noChangeArrowheads="1"/>
            </p:cNvSpPr>
            <p:nvPr/>
          </p:nvSpPr>
          <p:spPr bwMode="auto">
            <a:xfrm>
              <a:off x="2154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0" name="Oval 32"/>
            <p:cNvSpPr>
              <a:spLocks noChangeArrowheads="1"/>
            </p:cNvSpPr>
            <p:nvPr/>
          </p:nvSpPr>
          <p:spPr bwMode="auto">
            <a:xfrm>
              <a:off x="3198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21" name="Group 33"/>
            <p:cNvGrpSpPr>
              <a:grpSpLocks/>
            </p:cNvGrpSpPr>
            <p:nvPr/>
          </p:nvGrpSpPr>
          <p:grpSpPr bwMode="auto">
            <a:xfrm>
              <a:off x="2426" y="1706"/>
              <a:ext cx="90" cy="91"/>
              <a:chOff x="4921" y="2115"/>
              <a:chExt cx="272" cy="272"/>
            </a:xfrm>
          </p:grpSpPr>
          <p:sp>
            <p:nvSpPr>
              <p:cNvPr id="12322" name="Oval 34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23" name="Group 35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12324" name="Line 36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5" name="Line 37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26" name="Group 38"/>
            <p:cNvGrpSpPr>
              <a:grpSpLocks/>
            </p:cNvGrpSpPr>
            <p:nvPr/>
          </p:nvGrpSpPr>
          <p:grpSpPr bwMode="auto">
            <a:xfrm>
              <a:off x="2880" y="1706"/>
              <a:ext cx="90" cy="91"/>
              <a:chOff x="4921" y="2115"/>
              <a:chExt cx="272" cy="272"/>
            </a:xfrm>
          </p:grpSpPr>
          <p:sp>
            <p:nvSpPr>
              <p:cNvPr id="12327" name="Oval 39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28" name="Group 40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12329" name="Line 41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0" name="Line 42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31" name="Group 43"/>
            <p:cNvGrpSpPr>
              <a:grpSpLocks/>
            </p:cNvGrpSpPr>
            <p:nvPr/>
          </p:nvGrpSpPr>
          <p:grpSpPr bwMode="auto">
            <a:xfrm>
              <a:off x="1882" y="1706"/>
              <a:ext cx="90" cy="91"/>
              <a:chOff x="4921" y="2115"/>
              <a:chExt cx="272" cy="272"/>
            </a:xfrm>
          </p:grpSpPr>
          <p:sp>
            <p:nvSpPr>
              <p:cNvPr id="12332" name="Oval 44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33" name="Group 45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12334" name="Line 46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5" name="Line 47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336" name="Oval 48"/>
            <p:cNvSpPr>
              <a:spLocks noChangeArrowheads="1"/>
            </p:cNvSpPr>
            <p:nvPr/>
          </p:nvSpPr>
          <p:spPr bwMode="auto">
            <a:xfrm>
              <a:off x="1610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Rectangle 49"/>
            <p:cNvSpPr>
              <a:spLocks noChangeArrowheads="1"/>
            </p:cNvSpPr>
            <p:nvPr/>
          </p:nvSpPr>
          <p:spPr bwMode="auto">
            <a:xfrm>
              <a:off x="3606" y="1706"/>
              <a:ext cx="1064" cy="198"/>
            </a:xfrm>
            <a:prstGeom prst="rect">
              <a:avLst/>
            </a:prstGeom>
            <a:noFill/>
            <a:ln w="9525">
              <a:solidFill>
                <a:srgbClr val="D52619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sz="1400" b="1">
                  <a:solidFill>
                    <a:srgbClr val="0D1097"/>
                  </a:solidFill>
                </a:rPr>
                <a:t>nucléons séparés</a:t>
              </a:r>
            </a:p>
          </p:txBody>
        </p:sp>
        <p:sp>
          <p:nvSpPr>
            <p:cNvPr id="12338" name="Rectangle 50"/>
            <p:cNvSpPr>
              <a:spLocks noChangeArrowheads="1"/>
            </p:cNvSpPr>
            <p:nvPr/>
          </p:nvSpPr>
          <p:spPr bwMode="auto">
            <a:xfrm>
              <a:off x="3560" y="2432"/>
              <a:ext cx="1095" cy="372"/>
            </a:xfrm>
            <a:prstGeom prst="rect">
              <a:avLst/>
            </a:prstGeom>
            <a:noFill/>
            <a:ln w="9525">
              <a:solidFill>
                <a:srgbClr val="D52619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sz="1400" b="1">
                  <a:solidFill>
                    <a:srgbClr val="0D1097"/>
                  </a:solidFill>
                </a:rPr>
                <a:t>nucléons liés </a:t>
              </a:r>
            </a:p>
            <a:p>
              <a:pPr>
                <a:spcBef>
                  <a:spcPct val="30000"/>
                </a:spcBef>
              </a:pPr>
              <a:r>
                <a:rPr lang="fr-FR" sz="1400" b="1">
                  <a:solidFill>
                    <a:srgbClr val="0D1097"/>
                  </a:solidFill>
                </a:rPr>
                <a:t>(formant le noyau)</a:t>
              </a:r>
            </a:p>
          </p:txBody>
        </p:sp>
      </p:grp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2987675" y="3357563"/>
            <a:ext cx="44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>
                <a:solidFill>
                  <a:srgbClr val="D52619"/>
                </a:solidFill>
              </a:rPr>
              <a:t>E</a:t>
            </a:r>
            <a:r>
              <a:rPr lang="fr-FR" sz="1400" b="1">
                <a:solidFill>
                  <a:srgbClr val="D52619"/>
                </a:solidFill>
              </a:rPr>
              <a:t>L</a:t>
            </a:r>
            <a:endParaRPr lang="fr-FR" sz="1400" b="1" baseline="-25000">
              <a:solidFill>
                <a:srgbClr val="D52619"/>
              </a:solidFill>
            </a:endParaRP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4932363" y="335756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>
                <a:solidFill>
                  <a:srgbClr val="D52619"/>
                </a:solidFill>
              </a:rPr>
              <a:t>-E</a:t>
            </a:r>
            <a:r>
              <a:rPr lang="fr-FR" sz="1400" b="1">
                <a:solidFill>
                  <a:srgbClr val="D52619"/>
                </a:solidFill>
              </a:rPr>
              <a:t>L</a:t>
            </a:r>
          </a:p>
        </p:txBody>
      </p:sp>
      <p:sp>
        <p:nvSpPr>
          <p:cNvPr id="12342" name="Line 54"/>
          <p:cNvSpPr>
            <a:spLocks noChangeShapeType="1"/>
          </p:cNvSpPr>
          <p:nvPr/>
        </p:nvSpPr>
        <p:spPr bwMode="auto">
          <a:xfrm flipV="1">
            <a:off x="3492500" y="2852738"/>
            <a:ext cx="0" cy="1223962"/>
          </a:xfrm>
          <a:prstGeom prst="line">
            <a:avLst/>
          </a:prstGeom>
          <a:noFill/>
          <a:ln w="38100">
            <a:solidFill>
              <a:srgbClr val="D5261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43" name="Line 55"/>
          <p:cNvSpPr>
            <a:spLocks noChangeShapeType="1"/>
          </p:cNvSpPr>
          <p:nvPr/>
        </p:nvSpPr>
        <p:spPr bwMode="auto">
          <a:xfrm>
            <a:off x="4859338" y="2852738"/>
            <a:ext cx="0" cy="1223962"/>
          </a:xfrm>
          <a:prstGeom prst="line">
            <a:avLst/>
          </a:prstGeom>
          <a:noFill/>
          <a:ln w="38100">
            <a:solidFill>
              <a:srgbClr val="D5261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44" name="Rectangle 56"/>
          <p:cNvSpPr>
            <a:spLocks noChangeArrowheads="1"/>
          </p:cNvSpPr>
          <p:nvPr/>
        </p:nvSpPr>
        <p:spPr bwMode="auto">
          <a:xfrm>
            <a:off x="539750" y="4797425"/>
            <a:ext cx="8280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600" b="1">
                <a:solidFill>
                  <a:srgbClr val="0D1097"/>
                </a:solidFill>
              </a:rPr>
              <a:t>Transformation 2-1</a:t>
            </a:r>
            <a:r>
              <a:rPr lang="fr-FR" sz="1600" b="1"/>
              <a:t>: Pour se fractionner en ses différents nucléons, le noyau doit </a:t>
            </a:r>
            <a:r>
              <a:rPr lang="fr-FR" sz="1600" b="1">
                <a:solidFill>
                  <a:srgbClr val="D52619"/>
                </a:solidFill>
              </a:rPr>
              <a:t>recevoir</a:t>
            </a:r>
            <a:r>
              <a:rPr lang="fr-FR" sz="1600" b="1"/>
              <a:t> une énergie égale à l’énergie de liaison </a:t>
            </a:r>
            <a:r>
              <a:rPr lang="fr-FR" sz="1600" b="1">
                <a:solidFill>
                  <a:srgbClr val="D52619"/>
                </a:solidFill>
              </a:rPr>
              <a:t>EL</a:t>
            </a:r>
            <a:r>
              <a:rPr lang="fr-FR" sz="1600" b="1"/>
              <a:t> et vaincre ainsi l’interaction forte</a:t>
            </a:r>
          </a:p>
        </p:txBody>
      </p:sp>
      <p:sp>
        <p:nvSpPr>
          <p:cNvPr id="12345" name="Rectangle 57"/>
          <p:cNvSpPr>
            <a:spLocks noChangeArrowheads="1"/>
          </p:cNvSpPr>
          <p:nvPr/>
        </p:nvSpPr>
        <p:spPr bwMode="auto">
          <a:xfrm>
            <a:off x="539750" y="5516563"/>
            <a:ext cx="8064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 sz="1600" b="1">
                <a:solidFill>
                  <a:srgbClr val="0D1097"/>
                </a:solidFill>
              </a:rPr>
              <a:t>Transformation 1-2</a:t>
            </a:r>
            <a:r>
              <a:rPr lang="fr-FR" sz="1600" b="1"/>
              <a:t>:Inversement en formant un noyau, le système de nucléons </a:t>
            </a:r>
            <a:r>
              <a:rPr lang="fr-FR" sz="1600" b="1">
                <a:solidFill>
                  <a:srgbClr val="D52619"/>
                </a:solidFill>
              </a:rPr>
              <a:t>libère </a:t>
            </a:r>
            <a:r>
              <a:rPr lang="fr-FR" sz="1600" b="1"/>
              <a:t>une énergie égale à </a:t>
            </a:r>
            <a:r>
              <a:rPr lang="fr-FR" sz="1600" b="1">
                <a:solidFill>
                  <a:srgbClr val="D52619"/>
                </a:solidFill>
              </a:rPr>
              <a:t>–EL</a:t>
            </a:r>
            <a:r>
              <a:rPr lang="fr-FR" sz="1600" b="1"/>
              <a:t>.</a:t>
            </a:r>
          </a:p>
        </p:txBody>
      </p:sp>
      <p:sp>
        <p:nvSpPr>
          <p:cNvPr id="12346" name="Rectangle 58"/>
          <p:cNvSpPr>
            <a:spLocks noChangeArrowheads="1"/>
          </p:cNvSpPr>
          <p:nvPr/>
        </p:nvSpPr>
        <p:spPr bwMode="auto">
          <a:xfrm>
            <a:off x="539750" y="1628775"/>
            <a:ext cx="7907338" cy="346075"/>
          </a:xfrm>
          <a:prstGeom prst="rect">
            <a:avLst/>
          </a:prstGeom>
          <a:noFill/>
          <a:ln w="9525">
            <a:solidFill>
              <a:srgbClr val="D5261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sz="1600" b="1"/>
              <a:t>Considérons le système des nucléons évoluant entre  les deux états ci-dessous</a:t>
            </a:r>
          </a:p>
        </p:txBody>
      </p:sp>
      <p:sp>
        <p:nvSpPr>
          <p:cNvPr id="12348" name="Rectangle 60"/>
          <p:cNvSpPr>
            <a:spLocks noChangeArrowheads="1"/>
          </p:cNvSpPr>
          <p:nvPr/>
        </p:nvSpPr>
        <p:spPr bwMode="auto">
          <a:xfrm>
            <a:off x="1547813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/>
              <a:t>(1)</a:t>
            </a:r>
          </a:p>
        </p:txBody>
      </p:sp>
      <p:sp>
        <p:nvSpPr>
          <p:cNvPr id="12349" name="Rectangle 61"/>
          <p:cNvSpPr>
            <a:spLocks noChangeArrowheads="1"/>
          </p:cNvSpPr>
          <p:nvPr/>
        </p:nvSpPr>
        <p:spPr bwMode="auto">
          <a:xfrm>
            <a:off x="1547813" y="378936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/>
              <a:t>(2)</a:t>
            </a:r>
          </a:p>
        </p:txBody>
      </p:sp>
      <p:sp>
        <p:nvSpPr>
          <p:cNvPr id="12350" name="Line 62"/>
          <p:cNvSpPr>
            <a:spLocks noChangeShapeType="1"/>
          </p:cNvSpPr>
          <p:nvPr/>
        </p:nvSpPr>
        <p:spPr bwMode="auto">
          <a:xfrm>
            <a:off x="212407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1" name="Line 63"/>
          <p:cNvSpPr>
            <a:spLocks noChangeShapeType="1"/>
          </p:cNvSpPr>
          <p:nvPr/>
        </p:nvSpPr>
        <p:spPr bwMode="auto">
          <a:xfrm>
            <a:off x="2124075" y="40767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2" name="AutoShape 64"/>
          <p:cNvSpPr>
            <a:spLocks noChangeArrowheads="1"/>
          </p:cNvSpPr>
          <p:nvPr/>
        </p:nvSpPr>
        <p:spPr bwMode="auto">
          <a:xfrm>
            <a:off x="7740650" y="6308725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3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4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3004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6005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4" grpId="0"/>
      <p:bldP spid="12345" grpId="0"/>
      <p:bldP spid="12346" grpId="0" animBg="1"/>
      <p:bldP spid="123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908175" y="404813"/>
            <a:ext cx="53435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fr-FR" sz="2400"/>
              <a:t>FICHE METHODE </a:t>
            </a:r>
          </a:p>
          <a:p>
            <a:pPr algn="ctr">
              <a:spcBef>
                <a:spcPct val="30000"/>
              </a:spcBef>
            </a:pPr>
            <a:r>
              <a:rPr lang="fr-FR" sz="2400"/>
              <a:t>calcul de l’énergie de liaison du noyau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1763713" y="1989138"/>
            <a:ext cx="6496050" cy="2303462"/>
            <a:chOff x="1111" y="1253"/>
            <a:chExt cx="4092" cy="1451"/>
          </a:xfrm>
        </p:grpSpPr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>
              <a:off x="1655" y="1797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1837" y="2568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 flipV="1">
              <a:off x="1429" y="1525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1111" y="1253"/>
              <a:ext cx="40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b="1"/>
                <a:t>Energie croissante</a:t>
              </a:r>
              <a:r>
                <a:rPr lang="fr-FR" b="1">
                  <a:solidFill>
                    <a:srgbClr val="0D1097"/>
                  </a:solidFill>
                </a:rPr>
                <a:t>                      masse croissante</a:t>
              </a:r>
              <a:r>
                <a:rPr lang="fr-FR" b="1"/>
                <a:t>               </a:t>
              </a:r>
            </a:p>
          </p:txBody>
        </p:sp>
        <p:grpSp>
          <p:nvGrpSpPr>
            <p:cNvPr id="22536" name="Group 8"/>
            <p:cNvGrpSpPr>
              <a:grpSpLocks/>
            </p:cNvGrpSpPr>
            <p:nvPr/>
          </p:nvGrpSpPr>
          <p:grpSpPr bwMode="auto">
            <a:xfrm>
              <a:off x="2517" y="2568"/>
              <a:ext cx="91" cy="91"/>
              <a:chOff x="4921" y="2115"/>
              <a:chExt cx="272" cy="272"/>
            </a:xfrm>
          </p:grpSpPr>
          <p:sp>
            <p:nvSpPr>
              <p:cNvPr id="22537" name="Oval 9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38" name="Group 10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22539" name="Line 11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40" name="Line 12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41" name="Group 13"/>
            <p:cNvGrpSpPr>
              <a:grpSpLocks/>
            </p:cNvGrpSpPr>
            <p:nvPr/>
          </p:nvGrpSpPr>
          <p:grpSpPr bwMode="auto">
            <a:xfrm>
              <a:off x="2608" y="2432"/>
              <a:ext cx="90" cy="91"/>
              <a:chOff x="4921" y="2115"/>
              <a:chExt cx="272" cy="272"/>
            </a:xfrm>
          </p:grpSpPr>
          <p:sp>
            <p:nvSpPr>
              <p:cNvPr id="22542" name="Oval 14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43" name="Group 15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22544" name="Line 16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45" name="Line 17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46" name="Group 18"/>
            <p:cNvGrpSpPr>
              <a:grpSpLocks/>
            </p:cNvGrpSpPr>
            <p:nvPr/>
          </p:nvGrpSpPr>
          <p:grpSpPr bwMode="auto">
            <a:xfrm>
              <a:off x="2427" y="2432"/>
              <a:ext cx="90" cy="91"/>
              <a:chOff x="4921" y="2115"/>
              <a:chExt cx="272" cy="272"/>
            </a:xfrm>
          </p:grpSpPr>
          <p:sp>
            <p:nvSpPr>
              <p:cNvPr id="22547" name="Oval 19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48" name="Group 20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22549" name="Line 21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50" name="Line 22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51" name="Oval 23"/>
            <p:cNvSpPr>
              <a:spLocks noChangeArrowheads="1"/>
            </p:cNvSpPr>
            <p:nvPr/>
          </p:nvSpPr>
          <p:spPr bwMode="auto">
            <a:xfrm>
              <a:off x="2517" y="2478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Oval 24"/>
            <p:cNvSpPr>
              <a:spLocks noChangeArrowheads="1"/>
            </p:cNvSpPr>
            <p:nvPr/>
          </p:nvSpPr>
          <p:spPr bwMode="auto">
            <a:xfrm>
              <a:off x="2517" y="2387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Oval 25"/>
            <p:cNvSpPr>
              <a:spLocks noChangeArrowheads="1"/>
            </p:cNvSpPr>
            <p:nvPr/>
          </p:nvSpPr>
          <p:spPr bwMode="auto">
            <a:xfrm>
              <a:off x="2608" y="2523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>
              <a:off x="2427" y="2523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>
              <a:off x="2653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>
              <a:off x="2154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>
              <a:off x="3198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58" name="Group 30"/>
            <p:cNvGrpSpPr>
              <a:grpSpLocks/>
            </p:cNvGrpSpPr>
            <p:nvPr/>
          </p:nvGrpSpPr>
          <p:grpSpPr bwMode="auto">
            <a:xfrm>
              <a:off x="2426" y="1706"/>
              <a:ext cx="90" cy="91"/>
              <a:chOff x="4921" y="2115"/>
              <a:chExt cx="272" cy="272"/>
            </a:xfrm>
          </p:grpSpPr>
          <p:sp>
            <p:nvSpPr>
              <p:cNvPr id="22559" name="Oval 31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60" name="Group 32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22561" name="Line 33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2" name="Line 34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63" name="Group 35"/>
            <p:cNvGrpSpPr>
              <a:grpSpLocks/>
            </p:cNvGrpSpPr>
            <p:nvPr/>
          </p:nvGrpSpPr>
          <p:grpSpPr bwMode="auto">
            <a:xfrm>
              <a:off x="2880" y="1706"/>
              <a:ext cx="90" cy="91"/>
              <a:chOff x="4921" y="2115"/>
              <a:chExt cx="272" cy="272"/>
            </a:xfrm>
          </p:grpSpPr>
          <p:sp>
            <p:nvSpPr>
              <p:cNvPr id="22564" name="Oval 36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65" name="Group 37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22566" name="Line 38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7" name="Line 39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68" name="Group 40"/>
            <p:cNvGrpSpPr>
              <a:grpSpLocks/>
            </p:cNvGrpSpPr>
            <p:nvPr/>
          </p:nvGrpSpPr>
          <p:grpSpPr bwMode="auto">
            <a:xfrm>
              <a:off x="1882" y="1706"/>
              <a:ext cx="90" cy="91"/>
              <a:chOff x="4921" y="2115"/>
              <a:chExt cx="272" cy="272"/>
            </a:xfrm>
          </p:grpSpPr>
          <p:sp>
            <p:nvSpPr>
              <p:cNvPr id="22569" name="Oval 41"/>
              <p:cNvSpPr>
                <a:spLocks noChangeArrowheads="1"/>
              </p:cNvSpPr>
              <p:nvPr/>
            </p:nvSpPr>
            <p:spPr bwMode="auto">
              <a:xfrm>
                <a:off x="4921" y="2115"/>
                <a:ext cx="272" cy="272"/>
              </a:xfrm>
              <a:prstGeom prst="ellipse">
                <a:avLst/>
              </a:prstGeom>
              <a:solidFill>
                <a:srgbClr val="D5261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70" name="Group 42"/>
              <p:cNvGrpSpPr>
                <a:grpSpLocks/>
              </p:cNvGrpSpPr>
              <p:nvPr/>
            </p:nvGrpSpPr>
            <p:grpSpPr bwMode="auto">
              <a:xfrm>
                <a:off x="4967" y="2160"/>
                <a:ext cx="182" cy="182"/>
                <a:chOff x="4830" y="1434"/>
                <a:chExt cx="182" cy="182"/>
              </a:xfrm>
            </p:grpSpPr>
            <p:sp>
              <p:nvSpPr>
                <p:cNvPr id="22571" name="Line 43"/>
                <p:cNvSpPr>
                  <a:spLocks noChangeShapeType="1"/>
                </p:cNvSpPr>
                <p:nvPr/>
              </p:nvSpPr>
              <p:spPr bwMode="auto">
                <a:xfrm>
                  <a:off x="4921" y="1434"/>
                  <a:ext cx="0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2" name="Line 44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18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73" name="Oval 45"/>
            <p:cNvSpPr>
              <a:spLocks noChangeArrowheads="1"/>
            </p:cNvSpPr>
            <p:nvPr/>
          </p:nvSpPr>
          <p:spPr bwMode="auto">
            <a:xfrm>
              <a:off x="1610" y="170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46"/>
            <p:cNvSpPr>
              <a:spLocks noChangeArrowheads="1"/>
            </p:cNvSpPr>
            <p:nvPr/>
          </p:nvSpPr>
          <p:spPr bwMode="auto">
            <a:xfrm>
              <a:off x="3606" y="1706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endParaRPr lang="en-US" sz="1400" b="1"/>
            </a:p>
          </p:txBody>
        </p:sp>
        <p:sp>
          <p:nvSpPr>
            <p:cNvPr id="22575" name="Rectangle 47"/>
            <p:cNvSpPr>
              <a:spLocks noChangeArrowheads="1"/>
            </p:cNvSpPr>
            <p:nvPr/>
          </p:nvSpPr>
          <p:spPr bwMode="auto">
            <a:xfrm>
              <a:off x="3560" y="2432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endParaRPr lang="en-US" sz="1400" b="1"/>
            </a:p>
          </p:txBody>
        </p:sp>
      </p:grpSp>
      <p:grpSp>
        <p:nvGrpSpPr>
          <p:cNvPr id="22600" name="Group 72"/>
          <p:cNvGrpSpPr>
            <a:grpSpLocks/>
          </p:cNvGrpSpPr>
          <p:nvPr/>
        </p:nvGrpSpPr>
        <p:grpSpPr bwMode="auto">
          <a:xfrm>
            <a:off x="6011863" y="2492375"/>
            <a:ext cx="1152525" cy="1735138"/>
            <a:chOff x="3787" y="1570"/>
            <a:chExt cx="726" cy="1093"/>
          </a:xfrm>
        </p:grpSpPr>
        <p:sp>
          <p:nvSpPr>
            <p:cNvPr id="22576" name="Line 48"/>
            <p:cNvSpPr>
              <a:spLocks noChangeShapeType="1"/>
            </p:cNvSpPr>
            <p:nvPr/>
          </p:nvSpPr>
          <p:spPr bwMode="auto">
            <a:xfrm flipV="1">
              <a:off x="3878" y="1570"/>
              <a:ext cx="0" cy="10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78" name="Rectangle 50"/>
            <p:cNvSpPr>
              <a:spLocks noChangeArrowheads="1"/>
            </p:cNvSpPr>
            <p:nvPr/>
          </p:nvSpPr>
          <p:spPr bwMode="auto">
            <a:xfrm>
              <a:off x="3923" y="243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b="1">
                  <a:solidFill>
                    <a:srgbClr val="0D1097"/>
                  </a:solidFill>
                </a:rPr>
                <a:t>m</a:t>
              </a:r>
            </a:p>
          </p:txBody>
        </p:sp>
        <p:sp>
          <p:nvSpPr>
            <p:cNvPr id="22579" name="Line 51"/>
            <p:cNvSpPr>
              <a:spLocks noChangeShapeType="1"/>
            </p:cNvSpPr>
            <p:nvPr/>
          </p:nvSpPr>
          <p:spPr bwMode="auto">
            <a:xfrm>
              <a:off x="3787" y="2568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80" name="Rectangle 52"/>
            <p:cNvSpPr>
              <a:spLocks noChangeArrowheads="1"/>
            </p:cNvSpPr>
            <p:nvPr/>
          </p:nvSpPr>
          <p:spPr bwMode="auto">
            <a:xfrm>
              <a:off x="3969" y="1661"/>
              <a:ext cx="5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b="1">
                  <a:solidFill>
                    <a:srgbClr val="0D1097"/>
                  </a:solidFill>
                </a:rPr>
                <a:t>m+</a:t>
              </a:r>
              <a:r>
                <a:rPr lang="fr-FR" b="1">
                  <a:solidFill>
                    <a:srgbClr val="0D1097"/>
                  </a:solidFill>
                  <a:latin typeface="Symbol" pitchFamily="18" charset="2"/>
                </a:rPr>
                <a:t>D</a:t>
              </a:r>
              <a:r>
                <a:rPr lang="fr-FR" b="1">
                  <a:solidFill>
                    <a:srgbClr val="0D1097"/>
                  </a:solidFill>
                </a:rPr>
                <a:t>m</a:t>
              </a:r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auto">
            <a:xfrm>
              <a:off x="3787" y="179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01" name="Group 73"/>
          <p:cNvGrpSpPr>
            <a:grpSpLocks/>
          </p:cNvGrpSpPr>
          <p:nvPr/>
        </p:nvGrpSpPr>
        <p:grpSpPr bwMode="auto">
          <a:xfrm>
            <a:off x="2987675" y="2852738"/>
            <a:ext cx="1257300" cy="1223962"/>
            <a:chOff x="1701" y="1797"/>
            <a:chExt cx="792" cy="771"/>
          </a:xfrm>
        </p:grpSpPr>
        <p:sp>
          <p:nvSpPr>
            <p:cNvPr id="22585" name="Rectangle 57"/>
            <p:cNvSpPr>
              <a:spLocks noChangeArrowheads="1"/>
            </p:cNvSpPr>
            <p:nvPr/>
          </p:nvSpPr>
          <p:spPr bwMode="auto">
            <a:xfrm>
              <a:off x="1701" y="2024"/>
              <a:ext cx="7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b="1">
                  <a:solidFill>
                    <a:srgbClr val="D52619"/>
                  </a:solidFill>
                  <a:latin typeface="Symbol" pitchFamily="18" charset="2"/>
                </a:rPr>
                <a:t>E</a:t>
              </a:r>
              <a:r>
                <a:rPr lang="fr-FR" sz="1400" b="1">
                  <a:solidFill>
                    <a:srgbClr val="D52619"/>
                  </a:solidFill>
                  <a:latin typeface="Times New Roman" pitchFamily="18" charset="0"/>
                </a:rPr>
                <a:t>L</a:t>
              </a:r>
              <a:r>
                <a:rPr lang="fr-FR" b="1">
                  <a:solidFill>
                    <a:srgbClr val="D52619"/>
                  </a:solidFill>
                </a:rPr>
                <a:t>= </a:t>
              </a:r>
              <a:r>
                <a:rPr lang="fr-FR" b="1">
                  <a:solidFill>
                    <a:srgbClr val="D52619"/>
                  </a:solidFill>
                  <a:latin typeface="Symbol" pitchFamily="18" charset="2"/>
                </a:rPr>
                <a:t>D</a:t>
              </a:r>
              <a:r>
                <a:rPr lang="fr-FR" b="1">
                  <a:solidFill>
                    <a:srgbClr val="D52619"/>
                  </a:solidFill>
                </a:rPr>
                <a:t>m.c</a:t>
              </a:r>
              <a:r>
                <a:rPr lang="fr-FR" b="1" baseline="30000">
                  <a:solidFill>
                    <a:srgbClr val="D52619"/>
                  </a:solidFill>
                </a:rPr>
                <a:t>2</a:t>
              </a:r>
            </a:p>
          </p:txBody>
        </p:sp>
        <p:sp>
          <p:nvSpPr>
            <p:cNvPr id="22586" name="Line 58"/>
            <p:cNvSpPr>
              <a:spLocks noChangeShapeType="1"/>
            </p:cNvSpPr>
            <p:nvPr/>
          </p:nvSpPr>
          <p:spPr bwMode="auto">
            <a:xfrm flipV="1">
              <a:off x="2018" y="1797"/>
              <a:ext cx="0" cy="771"/>
            </a:xfrm>
            <a:prstGeom prst="line">
              <a:avLst/>
            </a:prstGeom>
            <a:noFill/>
            <a:ln w="28575">
              <a:solidFill>
                <a:srgbClr val="D5261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1038225" y="1268413"/>
            <a:ext cx="7451725" cy="733425"/>
          </a:xfrm>
          <a:prstGeom prst="rect">
            <a:avLst/>
          </a:prstGeom>
          <a:noFill/>
          <a:ln w="9525">
            <a:solidFill>
              <a:srgbClr val="D5261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fr-FR" b="1"/>
              <a:t>La valeur de cette énergie E</a:t>
            </a:r>
            <a:r>
              <a:rPr lang="fr-FR" sz="1400" b="1"/>
              <a:t>L</a:t>
            </a:r>
            <a:r>
              <a:rPr lang="fr-FR" b="1"/>
              <a:t> est donnée par la relation d’Einstein :</a:t>
            </a:r>
          </a:p>
          <a:p>
            <a:pPr algn="ctr">
              <a:spcBef>
                <a:spcPct val="30000"/>
              </a:spcBef>
            </a:pPr>
            <a:r>
              <a:rPr lang="fr-FR" b="1"/>
              <a:t>E</a:t>
            </a:r>
            <a:r>
              <a:rPr lang="fr-FR" sz="1200" b="1"/>
              <a:t>L</a:t>
            </a:r>
            <a:r>
              <a:rPr lang="fr-FR" b="1"/>
              <a:t>=</a:t>
            </a:r>
            <a:r>
              <a:rPr lang="fr-FR" b="1">
                <a:solidFill>
                  <a:srgbClr val="0D1097"/>
                </a:solidFill>
                <a:latin typeface="Symbol" pitchFamily="18" charset="2"/>
              </a:rPr>
              <a:t>D</a:t>
            </a:r>
            <a:r>
              <a:rPr lang="fr-FR" b="1">
                <a:solidFill>
                  <a:srgbClr val="0D1097"/>
                </a:solidFill>
              </a:rPr>
              <a:t>m.</a:t>
            </a:r>
            <a:r>
              <a:rPr lang="fr-FR" b="1"/>
              <a:t>c</a:t>
            </a:r>
            <a:r>
              <a:rPr lang="fr-FR" b="1" baseline="30000"/>
              <a:t>2 </a:t>
            </a:r>
            <a:r>
              <a:rPr lang="fr-FR" b="1"/>
              <a:t>(relation d’équivalence entre masse et énergie)</a:t>
            </a:r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1692275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D1097"/>
                </a:solidFill>
              </a:rPr>
              <a:t>(1)</a:t>
            </a:r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1692275" y="378936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>
                <a:solidFill>
                  <a:srgbClr val="0D1097"/>
                </a:solidFill>
              </a:rPr>
              <a:t>(2)</a:t>
            </a:r>
          </a:p>
        </p:txBody>
      </p:sp>
      <p:grpSp>
        <p:nvGrpSpPr>
          <p:cNvPr id="22599" name="Group 71"/>
          <p:cNvGrpSpPr>
            <a:grpSpLocks/>
          </p:cNvGrpSpPr>
          <p:nvPr/>
        </p:nvGrpSpPr>
        <p:grpSpPr bwMode="auto">
          <a:xfrm>
            <a:off x="4284663" y="2205038"/>
            <a:ext cx="720725" cy="0"/>
            <a:chOff x="4513" y="482"/>
            <a:chExt cx="454" cy="0"/>
          </a:xfrm>
        </p:grpSpPr>
        <p:sp>
          <p:nvSpPr>
            <p:cNvPr id="22594" name="Line 66"/>
            <p:cNvSpPr>
              <a:spLocks noChangeShapeType="1"/>
            </p:cNvSpPr>
            <p:nvPr/>
          </p:nvSpPr>
          <p:spPr bwMode="auto">
            <a:xfrm>
              <a:off x="4513" y="482"/>
              <a:ext cx="45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98" name="Line 70"/>
            <p:cNvSpPr>
              <a:spLocks noChangeShapeType="1"/>
            </p:cNvSpPr>
            <p:nvPr/>
          </p:nvSpPr>
          <p:spPr bwMode="auto">
            <a:xfrm flipH="1">
              <a:off x="4513" y="482"/>
              <a:ext cx="2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468313" y="4649788"/>
            <a:ext cx="8440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/>
              <a:t>Lorsque le système reçoit une énergie E</a:t>
            </a:r>
            <a:r>
              <a:rPr lang="fr-FR" sz="1400" b="1"/>
              <a:t>L</a:t>
            </a:r>
            <a:r>
              <a:rPr lang="fr-FR" b="1"/>
              <a:t>, sa masse augmente de </a:t>
            </a:r>
            <a:r>
              <a:rPr lang="fr-FR" b="1">
                <a:solidFill>
                  <a:srgbClr val="0D1097"/>
                </a:solidFill>
                <a:latin typeface="Symbol" pitchFamily="18" charset="2"/>
              </a:rPr>
              <a:t>D</a:t>
            </a:r>
            <a:r>
              <a:rPr lang="fr-FR" b="1">
                <a:solidFill>
                  <a:srgbClr val="0D1097"/>
                </a:solidFill>
              </a:rPr>
              <a:t>m</a:t>
            </a:r>
            <a:r>
              <a:rPr lang="fr-FR" b="1"/>
              <a:t>=E</a:t>
            </a:r>
            <a:r>
              <a:rPr lang="fr-FR" sz="1400" b="1"/>
              <a:t>L</a:t>
            </a:r>
            <a:r>
              <a:rPr lang="fr-FR" b="1"/>
              <a:t>/c</a:t>
            </a:r>
            <a:r>
              <a:rPr lang="fr-FR" b="1" baseline="30000"/>
              <a:t>2</a:t>
            </a:r>
            <a:r>
              <a:rPr lang="fr-FR"/>
              <a:t> </a:t>
            </a:r>
          </a:p>
        </p:txBody>
      </p:sp>
      <p:sp>
        <p:nvSpPr>
          <p:cNvPr id="22603" name="Rectangle 75"/>
          <p:cNvSpPr>
            <a:spLocks noChangeArrowheads="1"/>
          </p:cNvSpPr>
          <p:nvPr/>
        </p:nvSpPr>
        <p:spPr bwMode="auto">
          <a:xfrm>
            <a:off x="884238" y="5229225"/>
            <a:ext cx="71374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fr-FR" b="1"/>
              <a:t>Inversement, si le système libère l’énergie E</a:t>
            </a:r>
            <a:r>
              <a:rPr lang="fr-FR" sz="1400" b="1"/>
              <a:t>L</a:t>
            </a:r>
            <a:r>
              <a:rPr lang="fr-FR" b="1"/>
              <a:t>, la transformation </a:t>
            </a:r>
          </a:p>
          <a:p>
            <a:pPr algn="ctr">
              <a:spcBef>
                <a:spcPct val="30000"/>
              </a:spcBef>
            </a:pPr>
            <a:r>
              <a:rPr lang="fr-FR" b="1"/>
              <a:t>s’accompagne d’une </a:t>
            </a:r>
            <a:r>
              <a:rPr lang="fr-FR" b="1">
                <a:solidFill>
                  <a:srgbClr val="0D1097"/>
                </a:solidFill>
              </a:rPr>
              <a:t>perte de masse</a:t>
            </a:r>
            <a:r>
              <a:rPr lang="fr-FR" b="1"/>
              <a:t> </a:t>
            </a:r>
            <a:r>
              <a:rPr lang="fr-FR" b="1">
                <a:latin typeface="Symbol" pitchFamily="18" charset="2"/>
              </a:rPr>
              <a:t>D</a:t>
            </a:r>
            <a:r>
              <a:rPr lang="fr-FR" b="1"/>
              <a:t>m</a:t>
            </a:r>
          </a:p>
        </p:txBody>
      </p:sp>
      <p:sp>
        <p:nvSpPr>
          <p:cNvPr id="22604" name="AutoShape 76"/>
          <p:cNvSpPr>
            <a:spLocks noChangeArrowheads="1"/>
          </p:cNvSpPr>
          <p:nvPr/>
        </p:nvSpPr>
        <p:spPr bwMode="auto">
          <a:xfrm>
            <a:off x="7740650" y="6308725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501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50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501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501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002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3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88" grpId="0" animBg="1"/>
      <p:bldP spid="22592" grpId="0"/>
      <p:bldP spid="22593" grpId="0"/>
      <p:bldP spid="22602" grpId="0"/>
      <p:bldP spid="22603" grpId="0"/>
      <p:bldP spid="226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692150"/>
            <a:ext cx="7272337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</a:pPr>
            <a:r>
              <a:rPr lang="fr-FR" sz="2400">
                <a:solidFill>
                  <a:srgbClr val="D52619"/>
                </a:solidFill>
              </a:rPr>
              <a:t>FICHE METHODE </a:t>
            </a:r>
          </a:p>
          <a:p>
            <a:pPr algn="ctr">
              <a:spcBef>
                <a:spcPct val="30000"/>
              </a:spcBef>
            </a:pPr>
            <a:r>
              <a:rPr lang="fr-FR" sz="2400">
                <a:solidFill>
                  <a:srgbClr val="D52619"/>
                </a:solidFill>
              </a:rPr>
              <a:t>calcul de l’énergie de liaison du noyau</a:t>
            </a:r>
          </a:p>
        </p:txBody>
      </p:sp>
      <p:grpSp>
        <p:nvGrpSpPr>
          <p:cNvPr id="29764" name="Group 68"/>
          <p:cNvGrpSpPr>
            <a:grpSpLocks/>
          </p:cNvGrpSpPr>
          <p:nvPr/>
        </p:nvGrpSpPr>
        <p:grpSpPr bwMode="auto">
          <a:xfrm>
            <a:off x="6732588" y="765175"/>
            <a:ext cx="1139825" cy="809625"/>
            <a:chOff x="3742" y="572"/>
            <a:chExt cx="718" cy="510"/>
          </a:xfrm>
        </p:grpSpPr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4195" y="677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sz="2800" b="1"/>
                <a:t>X</a:t>
              </a: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3742" y="572"/>
              <a:ext cx="4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b="1"/>
                <a:t>A=N+Z</a:t>
              </a: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3923" y="890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fr-FR" sz="1400" b="1"/>
                <a:t>Z</a:t>
              </a:r>
            </a:p>
          </p:txBody>
        </p:sp>
      </p:grpSp>
      <p:sp>
        <p:nvSpPr>
          <p:cNvPr id="29768" name="Rectangle 72"/>
          <p:cNvSpPr>
            <a:spLocks noChangeArrowheads="1"/>
          </p:cNvSpPr>
          <p:nvPr/>
        </p:nvSpPr>
        <p:spPr bwMode="auto">
          <a:xfrm>
            <a:off x="1979613" y="19891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 sz="2400"/>
              <a:t>E</a:t>
            </a:r>
            <a:r>
              <a:rPr lang="fr-FR"/>
              <a:t>L</a:t>
            </a:r>
            <a:r>
              <a:rPr lang="fr-FR" sz="2400"/>
              <a:t>=</a:t>
            </a:r>
            <a:r>
              <a:rPr lang="fr-FR" sz="2400">
                <a:latin typeface="Symbol" pitchFamily="18" charset="2"/>
              </a:rPr>
              <a:t>D</a:t>
            </a:r>
            <a:r>
              <a:rPr lang="fr-FR" sz="2400"/>
              <a:t>m.c</a:t>
            </a:r>
            <a:r>
              <a:rPr lang="fr-FR" sz="2400" baseline="30000"/>
              <a:t>2 </a:t>
            </a:r>
            <a:r>
              <a:rPr lang="fr-FR" sz="2400"/>
              <a:t>=[Zm</a:t>
            </a:r>
            <a:r>
              <a:rPr lang="fr-FR" b="1"/>
              <a:t>p</a:t>
            </a:r>
            <a:r>
              <a:rPr lang="fr-FR" sz="2400"/>
              <a:t> + (A-Z)m</a:t>
            </a:r>
            <a:r>
              <a:rPr lang="fr-FR"/>
              <a:t>n</a:t>
            </a:r>
            <a:r>
              <a:rPr lang="fr-FR" sz="2400"/>
              <a:t>-Mx].c</a:t>
            </a:r>
            <a:r>
              <a:rPr lang="fr-FR" sz="2400" baseline="30000"/>
              <a:t>2</a:t>
            </a:r>
            <a:r>
              <a:rPr lang="fr-FR" sz="2400"/>
              <a:t>.</a:t>
            </a:r>
          </a:p>
        </p:txBody>
      </p:sp>
      <p:sp>
        <p:nvSpPr>
          <p:cNvPr id="29769" name="Rectangle 73"/>
          <p:cNvSpPr>
            <a:spLocks noChangeArrowheads="1"/>
          </p:cNvSpPr>
          <p:nvPr/>
        </p:nvSpPr>
        <p:spPr bwMode="auto">
          <a:xfrm>
            <a:off x="1042988" y="2924175"/>
            <a:ext cx="723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sz="2000"/>
              <a:t>Il est commode d’exprimer </a:t>
            </a:r>
            <a:r>
              <a:rPr lang="fr-FR" sz="2000">
                <a:latin typeface="Symbol" pitchFamily="18" charset="2"/>
              </a:rPr>
              <a:t>D</a:t>
            </a:r>
            <a:r>
              <a:rPr lang="fr-FR" sz="2000"/>
              <a:t>m en unité de masse atomique (u)</a:t>
            </a:r>
          </a:p>
        </p:txBody>
      </p:sp>
      <p:sp>
        <p:nvSpPr>
          <p:cNvPr id="29770" name="Rectangle 74"/>
          <p:cNvSpPr>
            <a:spLocks noChangeArrowheads="1"/>
          </p:cNvSpPr>
          <p:nvPr/>
        </p:nvSpPr>
        <p:spPr bwMode="auto">
          <a:xfrm>
            <a:off x="323850" y="3644900"/>
            <a:ext cx="8477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Sachant qu’ 1 mole d’unité de masse atomique a une masse de 1gramme</a:t>
            </a:r>
          </a:p>
        </p:txBody>
      </p:sp>
      <p:sp>
        <p:nvSpPr>
          <p:cNvPr id="29771" name="Rectangle 75"/>
          <p:cNvSpPr>
            <a:spLocks noChangeArrowheads="1"/>
          </p:cNvSpPr>
          <p:nvPr/>
        </p:nvSpPr>
        <p:spPr bwMode="auto">
          <a:xfrm>
            <a:off x="1692275" y="4437063"/>
            <a:ext cx="6149975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                              </a:t>
            </a:r>
            <a:r>
              <a:rPr lang="fr-FR" sz="2000"/>
              <a:t> 6,022.10</a:t>
            </a:r>
            <a:r>
              <a:rPr lang="fr-FR" sz="2000" baseline="30000"/>
              <a:t>23</a:t>
            </a:r>
            <a:r>
              <a:rPr lang="fr-FR" sz="2000"/>
              <a:t>x1u=1,000g </a:t>
            </a:r>
          </a:p>
          <a:p>
            <a:endParaRPr lang="fr-FR"/>
          </a:p>
          <a:p>
            <a:r>
              <a:rPr lang="fr-FR"/>
              <a:t>  </a:t>
            </a:r>
            <a:r>
              <a:rPr lang="fr-FR" sz="2400">
                <a:solidFill>
                  <a:srgbClr val="D52619"/>
                </a:solidFill>
              </a:rPr>
              <a:t>1u</a:t>
            </a:r>
            <a:r>
              <a:rPr lang="fr-FR" sz="2400"/>
              <a:t>=(10</a:t>
            </a:r>
            <a:r>
              <a:rPr lang="fr-FR" sz="2400" baseline="30000"/>
              <a:t>-3</a:t>
            </a:r>
            <a:r>
              <a:rPr lang="fr-FR" sz="2400"/>
              <a:t>kg)/ (6,0220.10</a:t>
            </a:r>
            <a:r>
              <a:rPr lang="fr-FR" sz="2400" baseline="30000"/>
              <a:t>23</a:t>
            </a:r>
            <a:r>
              <a:rPr lang="fr-FR" sz="2400"/>
              <a:t>)=</a:t>
            </a:r>
            <a:r>
              <a:rPr lang="fr-FR" sz="2400">
                <a:solidFill>
                  <a:srgbClr val="D52619"/>
                </a:solidFill>
              </a:rPr>
              <a:t>1,66054.10</a:t>
            </a:r>
            <a:r>
              <a:rPr lang="fr-FR" sz="2400" baseline="30000">
                <a:solidFill>
                  <a:srgbClr val="D52619"/>
                </a:solidFill>
              </a:rPr>
              <a:t>-27</a:t>
            </a:r>
            <a:r>
              <a:rPr lang="fr-FR" sz="2400">
                <a:solidFill>
                  <a:srgbClr val="D52619"/>
                </a:solidFill>
              </a:rPr>
              <a:t>kg</a:t>
            </a:r>
          </a:p>
        </p:txBody>
      </p:sp>
      <p:sp>
        <p:nvSpPr>
          <p:cNvPr id="29773" name="AutoShape 77"/>
          <p:cNvSpPr>
            <a:spLocks noChangeArrowheads="1"/>
          </p:cNvSpPr>
          <p:nvPr/>
        </p:nvSpPr>
        <p:spPr bwMode="auto">
          <a:xfrm>
            <a:off x="7740650" y="6308725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3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4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505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6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6"/>
                            </p:stCondLst>
                            <p:childTnLst>
                              <p:par>
                                <p:cTn id="2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68" grpId="0"/>
      <p:bldP spid="29769" grpId="0"/>
      <p:bldP spid="29770" grpId="0"/>
      <p:bldP spid="29771" grpId="0"/>
      <p:bldP spid="29773" grpId="0" animBg="1"/>
      <p:bldP spid="2977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1042988" y="5300663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 sz="2400">
                <a:solidFill>
                  <a:srgbClr val="D52619"/>
                </a:solidFill>
              </a:rPr>
              <a:t>E</a:t>
            </a:r>
            <a:r>
              <a:rPr lang="fr-FR">
                <a:solidFill>
                  <a:srgbClr val="D52619"/>
                </a:solidFill>
              </a:rPr>
              <a:t>L</a:t>
            </a:r>
            <a:r>
              <a:rPr lang="fr-FR" sz="2400">
                <a:solidFill>
                  <a:srgbClr val="D52619"/>
                </a:solidFill>
              </a:rPr>
              <a:t>=[Zm</a:t>
            </a:r>
            <a:r>
              <a:rPr lang="fr-FR" b="1">
                <a:solidFill>
                  <a:srgbClr val="D52619"/>
                </a:solidFill>
              </a:rPr>
              <a:t>p</a:t>
            </a:r>
            <a:r>
              <a:rPr lang="fr-FR" sz="2400">
                <a:solidFill>
                  <a:srgbClr val="D52619"/>
                </a:solidFill>
              </a:rPr>
              <a:t> + (A-Z)m</a:t>
            </a:r>
            <a:r>
              <a:rPr lang="fr-FR">
                <a:solidFill>
                  <a:srgbClr val="D52619"/>
                </a:solidFill>
              </a:rPr>
              <a:t>n</a:t>
            </a:r>
            <a:r>
              <a:rPr lang="fr-FR" sz="2400">
                <a:solidFill>
                  <a:srgbClr val="D52619"/>
                </a:solidFill>
              </a:rPr>
              <a:t>-Mx].c</a:t>
            </a:r>
            <a:r>
              <a:rPr lang="fr-FR" sz="2400" baseline="30000">
                <a:solidFill>
                  <a:srgbClr val="D52619"/>
                </a:solidFill>
              </a:rPr>
              <a:t>2</a:t>
            </a:r>
            <a:r>
              <a:rPr lang="fr-FR" sz="2400">
                <a:solidFill>
                  <a:srgbClr val="D52619"/>
                </a:solidFill>
              </a:rPr>
              <a:t>.=</a:t>
            </a:r>
            <a:r>
              <a:rPr lang="fr-FR" sz="2400">
                <a:solidFill>
                  <a:srgbClr val="D52619"/>
                </a:solidFill>
                <a:latin typeface="Symbol" pitchFamily="18" charset="2"/>
              </a:rPr>
              <a:t>D</a:t>
            </a:r>
            <a:r>
              <a:rPr lang="fr-FR" sz="2400">
                <a:solidFill>
                  <a:srgbClr val="D52619"/>
                </a:solidFill>
              </a:rPr>
              <a:t>m(u).931,5</a:t>
            </a:r>
            <a:r>
              <a:rPr lang="fr-FR" sz="2000">
                <a:solidFill>
                  <a:srgbClr val="D52619"/>
                </a:solidFill>
              </a:rPr>
              <a:t>(MeV/u)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403350" y="692150"/>
            <a:ext cx="654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/>
              <a:t>D’après la relation d’Einstein, masse et énergie sont liées. 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1331913" y="1125538"/>
            <a:ext cx="633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Une unité de masse atomique correspond à une énergie de :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1187450" y="1628775"/>
            <a:ext cx="6697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E=1u.c</a:t>
            </a:r>
            <a:r>
              <a:rPr lang="fr-FR" baseline="30000"/>
              <a:t>2</a:t>
            </a:r>
            <a:r>
              <a:rPr lang="fr-FR"/>
              <a:t>=1,66054.10</a:t>
            </a:r>
            <a:r>
              <a:rPr lang="fr-FR" baseline="30000"/>
              <a:t>-27</a:t>
            </a:r>
            <a:r>
              <a:rPr lang="fr-FR" b="1"/>
              <a:t>kg</a:t>
            </a:r>
            <a:r>
              <a:rPr lang="fr-FR"/>
              <a:t>x(299792458</a:t>
            </a:r>
            <a:r>
              <a:rPr lang="fr-FR" b="1"/>
              <a:t>m.s</a:t>
            </a:r>
            <a:r>
              <a:rPr lang="fr-FR" b="1" baseline="30000"/>
              <a:t>-1</a:t>
            </a:r>
            <a:r>
              <a:rPr lang="fr-FR"/>
              <a:t>)</a:t>
            </a:r>
            <a:r>
              <a:rPr lang="fr-FR" baseline="30000"/>
              <a:t>2</a:t>
            </a:r>
            <a:r>
              <a:rPr lang="fr-FR"/>
              <a:t>=1492,42.10</a:t>
            </a:r>
            <a:r>
              <a:rPr lang="fr-FR" baseline="30000"/>
              <a:t>-13</a:t>
            </a:r>
            <a:r>
              <a:rPr lang="fr-FR" b="1"/>
              <a:t>J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438150" y="2060575"/>
            <a:ext cx="87058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fr-FR"/>
              <a:t>En chimie, on exprime parfois les énergies de liaisons chimiques en électronvolt(eV)</a:t>
            </a:r>
          </a:p>
          <a:p>
            <a:pPr algn="ctr">
              <a:spcBef>
                <a:spcPct val="30000"/>
              </a:spcBef>
            </a:pPr>
            <a:r>
              <a:rPr lang="fr-FR" b="1"/>
              <a:t>1ev=1,602177.10</a:t>
            </a:r>
            <a:r>
              <a:rPr lang="fr-FR" b="1" baseline="30000"/>
              <a:t>-19</a:t>
            </a:r>
            <a:r>
              <a:rPr lang="fr-FR" b="1"/>
              <a:t>J 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250825" y="2924175"/>
            <a:ext cx="871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L’énergie libérée par une réaction nucléaire est environ 1 million de fois plus grande.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188" y="3284538"/>
            <a:ext cx="779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Pour calculer l’énergie de liaison, on utilise donc le mégaélectronvolt (MeV)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900113" y="3789363"/>
            <a:ext cx="708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L’unité de masse atomique correspond donc à une énergie égale à :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1908175" y="4365625"/>
            <a:ext cx="462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/>
              <a:t>E=1492,42.10</a:t>
            </a:r>
            <a:r>
              <a:rPr lang="fr-FR" b="1" baseline="30000"/>
              <a:t>-13</a:t>
            </a:r>
            <a:r>
              <a:rPr lang="fr-FR" b="1"/>
              <a:t>/1,602177.10</a:t>
            </a:r>
            <a:r>
              <a:rPr lang="fr-FR" b="1" baseline="30000"/>
              <a:t>-13</a:t>
            </a:r>
            <a:r>
              <a:rPr lang="fr-FR" b="1"/>
              <a:t>=931,5MeV.</a:t>
            </a: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971550" y="4797425"/>
            <a:ext cx="723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Le calcul de EL peut ainsi s’effectuer directement en unité d’énergie   </a:t>
            </a:r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>
            <a:off x="7740650" y="6308725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1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1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2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3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4004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1505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3006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7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2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8508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8508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8508"/>
                            </p:stCondLst>
                            <p:childTnLst>
                              <p:par>
                                <p:cTn id="4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3" grpId="1"/>
      <p:bldP spid="34827" grpId="0"/>
      <p:bldP spid="34828" grpId="0"/>
      <p:bldP spid="34829" grpId="0"/>
      <p:bldP spid="34830" grpId="0"/>
      <p:bldP spid="34831" grpId="0"/>
      <p:bldP spid="34832" grpId="0"/>
      <p:bldP spid="34834" grpId="0"/>
      <p:bldP spid="34835" grpId="0"/>
      <p:bldP spid="34837" grpId="0" animBg="1"/>
      <p:bldP spid="34837" grpId="1" animBg="1"/>
      <p:bldP spid="34837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132138" y="692150"/>
            <a:ext cx="281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/>
              <a:t>EXEMPLE NUMERIQUE:</a:t>
            </a:r>
          </a:p>
        </p:txBody>
      </p:sp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1524000" y="5365750"/>
          <a:ext cx="1895475" cy="1263650"/>
        </p:xfrm>
        <a:graphic>
          <a:graphicData uri="http://schemas.openxmlformats.org/presentationml/2006/ole">
            <p:oleObj spid="_x0000_s43016" name="Equation" r:id="rId4" imgW="114120" imgH="215640" progId="Equation.3">
              <p:embed/>
            </p:oleObj>
          </a:graphicData>
        </a:graphic>
      </p:graphicFrame>
      <p:sp>
        <p:nvSpPr>
          <p:cNvPr id="43037" name="Rectangle 29"/>
          <p:cNvSpPr>
            <a:spLocks noChangeArrowheads="1"/>
          </p:cNvSpPr>
          <p:nvPr/>
        </p:nvSpPr>
        <p:spPr bwMode="auto">
          <a:xfrm flipV="1">
            <a:off x="611188" y="3141663"/>
            <a:ext cx="85328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43036" name="Object 28"/>
          <p:cNvGraphicFramePr>
            <a:graphicFrameLocks noChangeAspect="1"/>
          </p:cNvGraphicFramePr>
          <p:nvPr/>
        </p:nvGraphicFramePr>
        <p:xfrm>
          <a:off x="1979613" y="1773238"/>
          <a:ext cx="4824412" cy="655637"/>
        </p:xfrm>
        <a:graphic>
          <a:graphicData uri="http://schemas.openxmlformats.org/presentationml/2006/ole">
            <p:oleObj spid="_x0000_s43036" name="Equation" r:id="rId5" imgW="3327120" imgH="457200" progId="Equation.3">
              <p:embed/>
            </p:oleObj>
          </a:graphicData>
        </a:graphic>
      </p:graphicFrame>
      <p:sp>
        <p:nvSpPr>
          <p:cNvPr id="43038" name="Rectangle 30"/>
          <p:cNvSpPr>
            <a:spLocks noChangeArrowheads="1"/>
          </p:cNvSpPr>
          <p:nvPr/>
        </p:nvSpPr>
        <p:spPr bwMode="auto">
          <a:xfrm>
            <a:off x="468313" y="1052513"/>
            <a:ext cx="8077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Calculer les énergies de liaison des deux isotopes 85 et 89 du rubidium(Z=37)</a:t>
            </a:r>
          </a:p>
          <a:p>
            <a:pPr>
              <a:spcBef>
                <a:spcPct val="30000"/>
              </a:spcBef>
            </a:pPr>
            <a:r>
              <a:rPr lang="fr-FR"/>
              <a:t>L’un d’eux est radioactif , lequel? Justifier. </a:t>
            </a:r>
          </a:p>
        </p:txBody>
      </p:sp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1692275" y="2420938"/>
            <a:ext cx="60483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>
                <a:solidFill>
                  <a:srgbClr val="0D1097"/>
                </a:solidFill>
              </a:rPr>
              <a:t>Perte de masse lors de la formation du Rubidium 85:</a:t>
            </a:r>
            <a:r>
              <a:rPr lang="fr-FR" sz="1600"/>
              <a:t> </a:t>
            </a:r>
          </a:p>
          <a:p>
            <a:pPr>
              <a:spcBef>
                <a:spcPct val="30000"/>
              </a:spcBef>
            </a:pPr>
            <a:r>
              <a:rPr lang="fr-FR" sz="1400">
                <a:latin typeface="Symbol" pitchFamily="18" charset="2"/>
              </a:rPr>
              <a:t>D</a:t>
            </a:r>
            <a:r>
              <a:rPr lang="fr-FR" sz="1400"/>
              <a:t>m=[37</a:t>
            </a:r>
            <a:r>
              <a:rPr lang="fr-FR" sz="1400" b="1"/>
              <a:t>.</a:t>
            </a:r>
            <a:r>
              <a:rPr lang="fr-FR" sz="1400"/>
              <a:t>1,00728+(85-37)</a:t>
            </a:r>
            <a:r>
              <a:rPr lang="fr-FR" sz="1400" b="1"/>
              <a:t>.</a:t>
            </a:r>
            <a:r>
              <a:rPr lang="fr-FR" sz="1400"/>
              <a:t>1,00866-4,89144]u=0,79360u</a:t>
            </a:r>
          </a:p>
          <a:p>
            <a:pPr>
              <a:spcBef>
                <a:spcPct val="30000"/>
              </a:spcBef>
            </a:pPr>
            <a:r>
              <a:rPr lang="fr-FR" sz="1400" b="1">
                <a:solidFill>
                  <a:srgbClr val="0D1097"/>
                </a:solidFill>
              </a:rPr>
              <a:t>Energie de liaison:</a:t>
            </a:r>
            <a:endParaRPr lang="fr-FR" sz="1400" b="1"/>
          </a:p>
          <a:p>
            <a:pPr>
              <a:spcBef>
                <a:spcPct val="30000"/>
              </a:spcBef>
            </a:pPr>
            <a:r>
              <a:rPr lang="fr-FR" sz="1400"/>
              <a:t>EL=</a:t>
            </a:r>
            <a:r>
              <a:rPr lang="fr-FR" sz="1400">
                <a:latin typeface="Symbol" pitchFamily="18" charset="2"/>
              </a:rPr>
              <a:t>D</a:t>
            </a:r>
            <a:r>
              <a:rPr lang="fr-FR" sz="1400"/>
              <a:t>m(u).931,5MeV/u=0,79360.931,5=</a:t>
            </a:r>
            <a:r>
              <a:rPr lang="fr-FR" sz="1400" b="1"/>
              <a:t>739,2MeV</a:t>
            </a:r>
          </a:p>
          <a:p>
            <a:pPr>
              <a:spcBef>
                <a:spcPct val="30000"/>
              </a:spcBef>
            </a:pPr>
            <a:r>
              <a:rPr lang="fr-FR" b="1">
                <a:solidFill>
                  <a:srgbClr val="0D1097"/>
                </a:solidFill>
              </a:rPr>
              <a:t>Perte de masse lors de la formation du Rubidium 89:</a:t>
            </a:r>
            <a:endParaRPr lang="fr-FR" sz="1400"/>
          </a:p>
          <a:p>
            <a:pPr>
              <a:spcBef>
                <a:spcPct val="30000"/>
              </a:spcBef>
            </a:pPr>
            <a:r>
              <a:rPr lang="fr-FR" sz="1400">
                <a:latin typeface="Symbol" pitchFamily="18" charset="2"/>
              </a:rPr>
              <a:t>D</a:t>
            </a:r>
            <a:r>
              <a:rPr lang="fr-FR" sz="1400"/>
              <a:t>m=[37</a:t>
            </a:r>
            <a:r>
              <a:rPr lang="fr-FR" sz="1400" b="1"/>
              <a:t>.</a:t>
            </a:r>
            <a:r>
              <a:rPr lang="fr-FR" sz="1400"/>
              <a:t>1,00728+(89-37)</a:t>
            </a:r>
            <a:r>
              <a:rPr lang="fr-FR" sz="1400" b="1"/>
              <a:t>.</a:t>
            </a:r>
            <a:r>
              <a:rPr lang="fr-FR" sz="1400"/>
              <a:t>1,00866-88,89193]u=0,82775u</a:t>
            </a:r>
          </a:p>
          <a:p>
            <a:pPr>
              <a:spcBef>
                <a:spcPct val="30000"/>
              </a:spcBef>
            </a:pPr>
            <a:r>
              <a:rPr lang="fr-FR" sz="1400"/>
              <a:t>EL=</a:t>
            </a:r>
            <a:r>
              <a:rPr lang="fr-FR" sz="1400">
                <a:latin typeface="Symbol" pitchFamily="18" charset="2"/>
              </a:rPr>
              <a:t>D</a:t>
            </a:r>
            <a:r>
              <a:rPr lang="fr-FR" sz="1400"/>
              <a:t>m(u).931,5MeV/u=0,82775.931,5=</a:t>
            </a:r>
            <a:r>
              <a:rPr lang="fr-FR" sz="1400" b="1"/>
              <a:t>771,0MeV</a:t>
            </a: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1692275" y="4508500"/>
            <a:ext cx="5380038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>
                <a:solidFill>
                  <a:srgbClr val="0D1097"/>
                </a:solidFill>
              </a:rPr>
              <a:t>Calculons l’énergie de liaison par nucléon</a:t>
            </a:r>
          </a:p>
          <a:p>
            <a:pPr>
              <a:spcBef>
                <a:spcPct val="30000"/>
              </a:spcBef>
            </a:pPr>
            <a:r>
              <a:rPr lang="fr-FR" sz="1400" b="1"/>
              <a:t>Rubidium 85:</a:t>
            </a:r>
            <a:r>
              <a:rPr lang="fr-FR" sz="1400"/>
              <a:t> EL/A=739,2/85=8,70MeV par nucléon</a:t>
            </a:r>
          </a:p>
          <a:p>
            <a:pPr>
              <a:spcBef>
                <a:spcPct val="30000"/>
              </a:spcBef>
            </a:pPr>
            <a:r>
              <a:rPr lang="fr-FR" sz="1400" b="1"/>
              <a:t>Rubidium 89</a:t>
            </a:r>
            <a:r>
              <a:rPr lang="fr-FR" sz="1400"/>
              <a:t>:EL/A=771,0/89=8,66MeV par nucléon</a:t>
            </a:r>
          </a:p>
          <a:p>
            <a:pPr>
              <a:spcBef>
                <a:spcPct val="30000"/>
              </a:spcBef>
            </a:pPr>
            <a:r>
              <a:rPr lang="fr-FR" sz="1400"/>
              <a:t>Ce dernier est donc moins stable, c’est lui qui peut se désintégrer</a:t>
            </a:r>
            <a:r>
              <a:rPr lang="fr-FR"/>
              <a:t> </a:t>
            </a:r>
          </a:p>
        </p:txBody>
      </p:sp>
      <p:sp>
        <p:nvSpPr>
          <p:cNvPr id="43041" name="Rectangle 33"/>
          <p:cNvSpPr>
            <a:spLocks noChangeArrowheads="1"/>
          </p:cNvSpPr>
          <p:nvPr/>
        </p:nvSpPr>
        <p:spPr bwMode="auto">
          <a:xfrm>
            <a:off x="827088" y="6092825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Pour retour: </a:t>
            </a:r>
          </a:p>
        </p:txBody>
      </p:sp>
      <p:sp>
        <p:nvSpPr>
          <p:cNvPr id="43042" name="AutoShape 34"/>
          <p:cNvSpPr>
            <a:spLocks noChangeArrowheads="1"/>
          </p:cNvSpPr>
          <p:nvPr/>
        </p:nvSpPr>
        <p:spPr bwMode="auto">
          <a:xfrm rot="10800000">
            <a:off x="179388" y="6165850"/>
            <a:ext cx="649287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55B3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43" name="Rectangle 35"/>
          <p:cNvSpPr>
            <a:spLocks noChangeArrowheads="1"/>
          </p:cNvSpPr>
          <p:nvPr/>
        </p:nvSpPr>
        <p:spPr bwMode="auto">
          <a:xfrm>
            <a:off x="6011863" y="6021388"/>
            <a:ext cx="2614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fr-FR"/>
              <a:t>Pour quitter: « </a:t>
            </a:r>
            <a:r>
              <a:rPr lang="fr-FR" sz="2000"/>
              <a:t>Echap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2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502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3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7004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38" grpId="0"/>
      <p:bldP spid="43039" grpId="0"/>
      <p:bldP spid="43040" grpId="0"/>
      <p:bldP spid="43041" grpId="0"/>
      <p:bldP spid="43042" grpId="0" animBg="1"/>
      <p:bldP spid="43043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560</Words>
  <Application>Microsoft Office PowerPoint</Application>
  <PresentationFormat>Affichage à l'écran (4:3)</PresentationFormat>
  <Paragraphs>88</Paragraphs>
  <Slides>8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Symbol</vt:lpstr>
      <vt:lpstr>Times New Roman</vt:lpstr>
      <vt:lpstr>Modèle par défaut</vt:lpstr>
      <vt:lpstr>Microsoft Equation 3.0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Windows User</cp:lastModifiedBy>
  <cp:revision>35</cp:revision>
  <dcterms:created xsi:type="dcterms:W3CDTF">2009-03-25T09:37:46Z</dcterms:created>
  <dcterms:modified xsi:type="dcterms:W3CDTF">2020-06-19T08:18:33Z</dcterms:modified>
</cp:coreProperties>
</file>